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80" r:id="rId4"/>
    <p:sldId id="319" r:id="rId5"/>
    <p:sldId id="320" r:id="rId6"/>
    <p:sldId id="327" r:id="rId7"/>
    <p:sldId id="321" r:id="rId8"/>
    <p:sldId id="322" r:id="rId9"/>
    <p:sldId id="357" r:id="rId10"/>
    <p:sldId id="343" r:id="rId11"/>
    <p:sldId id="329" r:id="rId12"/>
    <p:sldId id="297" r:id="rId13"/>
    <p:sldId id="328" r:id="rId14"/>
    <p:sldId id="324" r:id="rId15"/>
    <p:sldId id="325" r:id="rId16"/>
    <p:sldId id="330" r:id="rId17"/>
    <p:sldId id="326" r:id="rId18"/>
    <p:sldId id="283" r:id="rId19"/>
    <p:sldId id="333" r:id="rId20"/>
    <p:sldId id="335" r:id="rId21"/>
    <p:sldId id="331" r:id="rId22"/>
    <p:sldId id="332" r:id="rId23"/>
    <p:sldId id="285" r:id="rId24"/>
    <p:sldId id="336" r:id="rId25"/>
    <p:sldId id="338" r:id="rId26"/>
    <p:sldId id="339" r:id="rId27"/>
    <p:sldId id="337" r:id="rId28"/>
    <p:sldId id="344" r:id="rId29"/>
    <p:sldId id="345" r:id="rId30"/>
    <p:sldId id="342" r:id="rId31"/>
    <p:sldId id="346" r:id="rId32"/>
    <p:sldId id="347" r:id="rId33"/>
    <p:sldId id="348" r:id="rId34"/>
    <p:sldId id="351" r:id="rId35"/>
    <p:sldId id="349" r:id="rId36"/>
    <p:sldId id="350" r:id="rId37"/>
    <p:sldId id="352" r:id="rId38"/>
    <p:sldId id="354" r:id="rId39"/>
    <p:sldId id="353" r:id="rId40"/>
    <p:sldId id="355" r:id="rId41"/>
    <p:sldId id="356" r:id="rId42"/>
    <p:sldId id="257" r:id="rId43"/>
    <p:sldId id="274" r:id="rId44"/>
    <p:sldId id="269" r:id="rId4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72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172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08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4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765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41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97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3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024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421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475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4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392BC-6A17-4FB7-9DDF-64B814B9D93D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45A5E-91F8-4A9A-ABEE-4D63C5BA2D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47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iki.ros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catkin/package.xml" TargetMode="External"/><Relationship Id="rId2" Type="http://schemas.openxmlformats.org/officeDocument/2006/relationships/hyperlink" Target="http://wiki.ros.org/catkin/CMakeLists.txt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5301208"/>
            <a:ext cx="6400800" cy="841648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Autonomous Driving</a:t>
            </a:r>
            <a:b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</a:br>
            <a:r>
              <a:rPr lang="en-US" altLang="ko-KR" dirty="0" smtClean="0">
                <a:solidFill>
                  <a:schemeClr val="tx1"/>
                </a:solidFill>
                <a:latin typeface="HY산B" panose="02030600000101010101" pitchFamily="18" charset="-127"/>
                <a:ea typeface="HY산B" panose="02030600000101010101" pitchFamily="18" charset="-127"/>
              </a:rPr>
              <a:t>Opened Project</a:t>
            </a:r>
            <a:endParaRPr lang="ko-KR" altLang="en-US" dirty="0">
              <a:solidFill>
                <a:schemeClr val="tx1"/>
              </a:solidFill>
              <a:latin typeface="HY산B" panose="02030600000101010101" pitchFamily="18" charset="-127"/>
              <a:ea typeface="HY산B" panose="02030600000101010101" pitchFamily="18" charset="-127"/>
            </a:endParaRPr>
          </a:p>
        </p:txBody>
      </p:sp>
      <p:pic>
        <p:nvPicPr>
          <p:cNvPr id="1026" name="Picture 2" descr="C:\Users\Nakasian\Desktop\ezgif-2-04e7b8a3ca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588" y="548680"/>
            <a:ext cx="5123208" cy="4338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444208" y="6237312"/>
            <a:ext cx="2307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Leon </a:t>
            </a:r>
            <a:r>
              <a:rPr lang="en-US" altLang="ko-KR" dirty="0" err="1" smtClean="0"/>
              <a:t>Ryuwoon</a:t>
            </a:r>
            <a:r>
              <a:rPr lang="en-US" altLang="ko-KR" dirty="0" smtClean="0"/>
              <a:t> Jung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94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필수 스킬 </a:t>
            </a:r>
            <a:r>
              <a:rPr lang="ko-KR" altLang="en-US" dirty="0" err="1" smtClean="0"/>
              <a:t>체크표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</a:t>
            </a:r>
            <a:r>
              <a:rPr lang="ko-KR" altLang="en-US" dirty="0" smtClean="0"/>
              <a:t>의 특징과 </a:t>
            </a:r>
            <a:r>
              <a:rPr lang="ko-KR" altLang="en-US" dirty="0" err="1" smtClean="0"/>
              <a:t>실행법을</a:t>
            </a:r>
            <a:r>
              <a:rPr lang="ko-KR" altLang="en-US" dirty="0" smtClean="0"/>
              <a:t> 설명할 수 있다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[  ] </a:t>
            </a:r>
            <a:r>
              <a:rPr lang="ko-KR" altLang="en-US" dirty="0" smtClean="0"/>
              <a:t>남의 </a:t>
            </a:r>
            <a:r>
              <a:rPr lang="en-US" altLang="ko-KR" dirty="0" smtClean="0"/>
              <a:t>ROS Package</a:t>
            </a:r>
            <a:r>
              <a:rPr lang="ko-KR" altLang="en-US" dirty="0" smtClean="0"/>
              <a:t>를 개조할 수 있다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[  ] ROS Package</a:t>
            </a:r>
            <a:r>
              <a:rPr lang="ko-KR" altLang="en-US" dirty="0" smtClean="0"/>
              <a:t>를 만들어낼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85100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924944"/>
            <a:ext cx="8496944" cy="11430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남의 </a:t>
            </a:r>
            <a:r>
              <a:rPr lang="en-US" altLang="ko-KR" dirty="0"/>
              <a:t>ROS Package</a:t>
            </a:r>
            <a:r>
              <a:rPr lang="ko-KR" altLang="en-US" dirty="0"/>
              <a:t>를 </a:t>
            </a:r>
            <a:r>
              <a:rPr lang="ko-KR" altLang="en-US" dirty="0" smtClean="0"/>
              <a:t>개조해</a:t>
            </a:r>
            <a:r>
              <a:rPr lang="en-US" altLang="ko-KR" dirty="0"/>
              <a:t> </a:t>
            </a:r>
            <a:r>
              <a:rPr lang="ko-KR" altLang="en-US" dirty="0" smtClean="0"/>
              <a:t>보자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21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2.1 </a:t>
            </a:r>
            <a:r>
              <a:rPr lang="ko-KR" altLang="en-US" dirty="0" smtClean="0"/>
              <a:t>예제 소스 다시 체험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turtlesim_node</a:t>
            </a: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turtle_teleop_key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246523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2.1 </a:t>
            </a:r>
            <a:r>
              <a:rPr lang="ko-KR" altLang="en-US" dirty="0"/>
              <a:t>예제 소스 다시 </a:t>
            </a:r>
            <a:r>
              <a:rPr lang="ko-KR" altLang="en-US" dirty="0" smtClean="0"/>
              <a:t>체험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763688" y="1466656"/>
            <a:ext cx="5616624" cy="2305188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 smtClean="0"/>
              <a:t>바꿀 만한 부분이 있을까요</a:t>
            </a:r>
            <a:r>
              <a:rPr lang="en-US" altLang="ko-KR" sz="2400" dirty="0" smtClean="0"/>
              <a:t>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 smtClean="0"/>
              <a:t>다른 </a:t>
            </a:r>
            <a:r>
              <a:rPr lang="en-US" altLang="ko-KR" sz="2400" dirty="0" smtClean="0"/>
              <a:t>Input Key </a:t>
            </a:r>
            <a:r>
              <a:rPr lang="ko-KR" altLang="en-US" sz="2400" dirty="0" smtClean="0"/>
              <a:t>를 사용하게 해 보지요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993060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Wiki 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6284565"/>
            <a:ext cx="8229600" cy="576064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altLang="ko-KR" sz="2400" dirty="0" smtClean="0">
                <a:hlinkClick r:id="rId2"/>
              </a:rPr>
              <a:t>http</a:t>
            </a:r>
            <a:r>
              <a:rPr lang="en-US" altLang="ko-KR" sz="2400" dirty="0">
                <a:hlinkClick r:id="rId2"/>
              </a:rPr>
              <a:t>://</a:t>
            </a:r>
            <a:r>
              <a:rPr lang="en-US" altLang="ko-KR" sz="2400" dirty="0" smtClean="0">
                <a:hlinkClick r:id="rId2"/>
              </a:rPr>
              <a:t>wiki.ros.org/</a:t>
            </a:r>
            <a:r>
              <a:rPr lang="en-US" altLang="ko-KR" sz="2400" dirty="0" smtClean="0"/>
              <a:t> : </a:t>
            </a:r>
            <a:r>
              <a:rPr lang="ko-KR" altLang="en-US" sz="2400" dirty="0" smtClean="0"/>
              <a:t>유저가 올린 </a:t>
            </a:r>
            <a:r>
              <a:rPr lang="en-US" altLang="ko-KR" sz="2400" dirty="0" smtClean="0"/>
              <a:t>ROS Package </a:t>
            </a:r>
            <a:r>
              <a:rPr lang="ko-KR" altLang="en-US" sz="2400" dirty="0" smtClean="0"/>
              <a:t>를 찾아볼 수 있는 사이트</a:t>
            </a:r>
            <a:endParaRPr lang="en-US" altLang="ko-KR" sz="24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2" t="10333" r="8992" b="9748"/>
          <a:stretch/>
        </p:blipFill>
        <p:spPr bwMode="auto">
          <a:xfrm>
            <a:off x="1361728" y="1124745"/>
            <a:ext cx="6286853" cy="4856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543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2.2 </a:t>
            </a:r>
            <a:r>
              <a:rPr lang="ko-KR" altLang="en-US" dirty="0" smtClean="0"/>
              <a:t>예제 소스 다운로드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83968" y="1754556"/>
            <a:ext cx="4042792" cy="576792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altLang="ko-KR" sz="2400" b="1" dirty="0" smtClean="0"/>
              <a:t>http</a:t>
            </a:r>
            <a:r>
              <a:rPr lang="en-US" altLang="ko-KR" sz="2400" b="1" dirty="0"/>
              <a:t>://</a:t>
            </a:r>
            <a:r>
              <a:rPr lang="en-US" altLang="ko-KR" sz="2400" b="1" dirty="0" smtClean="0"/>
              <a:t>wiki.ros.org/turtlesim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539552" y="1466656"/>
            <a:ext cx="2808312" cy="1152594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35" t="10711" r="9376" b="40467"/>
          <a:stretch/>
        </p:blipFill>
        <p:spPr bwMode="auto">
          <a:xfrm>
            <a:off x="467544" y="2780928"/>
            <a:ext cx="8149133" cy="3855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755576" y="6381328"/>
            <a:ext cx="3888432" cy="2552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4644008" y="6328370"/>
            <a:ext cx="2088232" cy="437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 smtClean="0">
                <a:solidFill>
                  <a:srgbClr val="FF0000"/>
                </a:solidFill>
              </a:rPr>
              <a:t>들어가 봅시다</a:t>
            </a:r>
            <a:endParaRPr lang="en-US" altLang="ko-KR" sz="18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18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2.2 </a:t>
            </a:r>
            <a:r>
              <a:rPr lang="ko-KR" altLang="en-US" dirty="0" smtClean="0"/>
              <a:t>예제 소스 다운로드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067944" y="1754556"/>
            <a:ext cx="4752528" cy="576792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altLang="ko-KR" sz="2400" b="1" dirty="0"/>
              <a:t>https://github.com/ros/ros_tutorials</a:t>
            </a:r>
            <a:endParaRPr lang="en-US" altLang="ko-KR" sz="2400" b="1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539552" y="1466656"/>
            <a:ext cx="2808312" cy="1152594"/>
            <a:chOff x="905468" y="1767434"/>
            <a:chExt cx="7410948" cy="3041619"/>
          </a:xfrm>
        </p:grpSpPr>
        <p:pic>
          <p:nvPicPr>
            <p:cNvPr id="6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직선 화살표 연결선 7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9" t="10212" r="7297" b="33465"/>
          <a:stretch/>
        </p:blipFill>
        <p:spPr bwMode="auto">
          <a:xfrm>
            <a:off x="755576" y="2852935"/>
            <a:ext cx="7662987" cy="3982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내용 개체 틀 2"/>
          <p:cNvSpPr txBox="1">
            <a:spLocks/>
          </p:cNvSpPr>
          <p:nvPr/>
        </p:nvSpPr>
        <p:spPr>
          <a:xfrm>
            <a:off x="3275856" y="5925219"/>
            <a:ext cx="1809348" cy="31209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b="1" dirty="0" smtClean="0">
                <a:solidFill>
                  <a:srgbClr val="FF0000"/>
                </a:solidFill>
              </a:rPr>
              <a:t>GitHub </a:t>
            </a:r>
            <a:r>
              <a:rPr lang="ko-KR" altLang="en-US" sz="1800" b="1" dirty="0" smtClean="0">
                <a:solidFill>
                  <a:srgbClr val="FF0000"/>
                </a:solidFill>
              </a:rPr>
              <a:t>저장소 주소</a:t>
            </a:r>
            <a:endParaRPr lang="en-US" altLang="ko-KR" sz="1800" b="1" dirty="0" smtClean="0">
              <a:solidFill>
                <a:srgbClr val="FF0000"/>
              </a:solidFill>
            </a:endParaRPr>
          </a:p>
        </p:txBody>
      </p:sp>
      <p:cxnSp>
        <p:nvCxnSpPr>
          <p:cNvPr id="11" name="직선 화살표 연결선 10"/>
          <p:cNvCxnSpPr>
            <a:stCxn id="10" idx="3"/>
          </p:cNvCxnSpPr>
          <p:nvPr/>
        </p:nvCxnSpPr>
        <p:spPr>
          <a:xfrm flipV="1">
            <a:off x="5085204" y="5925222"/>
            <a:ext cx="638924" cy="15604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5690984" y="5814128"/>
            <a:ext cx="2625432" cy="2552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71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2.2 </a:t>
            </a:r>
            <a:r>
              <a:rPr lang="ko-KR" altLang="en-US" dirty="0" smtClean="0"/>
              <a:t>예제 </a:t>
            </a:r>
            <a:r>
              <a:rPr lang="ko-KR" altLang="en-US" dirty="0"/>
              <a:t>소스 다운로드</a:t>
            </a:r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 smtClean="0"/>
              <a:t>[1</a:t>
            </a:r>
            <a:r>
              <a:rPr lang="ko-KR" altLang="en-US" sz="2000" dirty="0" smtClean="0"/>
              <a:t>번 </a:t>
            </a:r>
            <a:r>
              <a:rPr lang="en-US" altLang="ko-KR" sz="2000" dirty="0" smtClean="0"/>
              <a:t>terminal] $ cd ~/</a:t>
            </a:r>
            <a:r>
              <a:rPr lang="en-US" altLang="ko-KR" sz="2000" dirty="0" err="1" smtClean="0"/>
              <a:t>catkin_ws</a:t>
            </a:r>
            <a:r>
              <a:rPr lang="en-US" altLang="ko-KR" sz="2000" dirty="0" smtClean="0"/>
              <a:t>/</a:t>
            </a:r>
            <a:r>
              <a:rPr lang="en-US" altLang="ko-KR" sz="2000" dirty="0" err="1" smtClean="0"/>
              <a:t>src</a:t>
            </a:r>
            <a:endParaRPr lang="en-US" altLang="ko-KR" sz="20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[1</a:t>
            </a:r>
            <a:r>
              <a:rPr lang="ko-KR" altLang="en-US" sz="2000" dirty="0"/>
              <a:t>번 </a:t>
            </a:r>
            <a:r>
              <a:rPr lang="en-US" altLang="ko-KR" sz="2000" dirty="0"/>
              <a:t>terminal] $ </a:t>
            </a:r>
            <a:r>
              <a:rPr lang="en-US" altLang="ko-KR" sz="2000" dirty="0" err="1" smtClean="0"/>
              <a:t>git</a:t>
            </a:r>
            <a:r>
              <a:rPr lang="en-US" altLang="ko-KR" sz="2000" dirty="0" smtClean="0"/>
              <a:t> clone https://github.com/ros/ros_tutorials.git</a:t>
            </a:r>
          </a:p>
          <a:p>
            <a:pPr marL="0" indent="0">
              <a:buNone/>
            </a:pPr>
            <a:endParaRPr lang="en-US" altLang="ko-KR" sz="2000" dirty="0" smtClean="0"/>
          </a:p>
          <a:p>
            <a:pPr marL="0" indent="0">
              <a:buNone/>
            </a:pPr>
            <a:r>
              <a:rPr lang="en-US" altLang="ko-KR" sz="2000" dirty="0" smtClean="0"/>
              <a:t>Download ZIP </a:t>
            </a:r>
            <a:r>
              <a:rPr lang="ko-KR" altLang="en-US" sz="2000" dirty="0" smtClean="0"/>
              <a:t>을 써도 됩니다</a:t>
            </a:r>
            <a:r>
              <a:rPr lang="en-US" altLang="ko-KR" sz="2000" dirty="0" smtClean="0"/>
              <a:t>! </a:t>
            </a:r>
            <a:r>
              <a:rPr lang="ko-KR" altLang="en-US" sz="2000" dirty="0" smtClean="0"/>
              <a:t>만</a:t>
            </a:r>
            <a:endParaRPr lang="en-US" altLang="ko-KR" sz="2000" dirty="0" smtClean="0"/>
          </a:p>
          <a:p>
            <a:pPr marL="0" indent="0">
              <a:buNone/>
            </a:pPr>
            <a:r>
              <a:rPr lang="en-US" altLang="ko-KR" sz="2000" dirty="0" smtClean="0"/>
              <a:t>  </a:t>
            </a:r>
            <a:r>
              <a:rPr lang="ko-KR" altLang="en-US" sz="2000" dirty="0" smtClean="0"/>
              <a:t>이 시간엔 </a:t>
            </a:r>
            <a:r>
              <a:rPr lang="en-US" altLang="ko-KR" sz="2000" dirty="0" err="1" smtClean="0"/>
              <a:t>Git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을 쓰도록 합니다</a:t>
            </a:r>
            <a:r>
              <a:rPr lang="en-US" altLang="ko-KR" sz="2000" dirty="0" smtClean="0"/>
              <a:t>. (</a:t>
            </a:r>
            <a:r>
              <a:rPr lang="ko-KR" altLang="en-US" sz="2000" dirty="0" err="1" smtClean="0"/>
              <a:t>여러가지</a:t>
            </a:r>
            <a:r>
              <a:rPr lang="ko-KR" altLang="en-US" sz="2000" dirty="0" smtClean="0"/>
              <a:t> 이유가 있습니다</a:t>
            </a:r>
            <a:r>
              <a:rPr lang="en-US" altLang="ko-KR" sz="2000" dirty="0" smtClean="0"/>
              <a:t>.)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1979712" y="1665122"/>
            <a:ext cx="5174955" cy="2123917"/>
            <a:chOff x="905468" y="1767434"/>
            <a:chExt cx="7410948" cy="3041619"/>
          </a:xfrm>
        </p:grpSpPr>
        <p:pic>
          <p:nvPicPr>
            <p:cNvPr id="10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직선 화살표 연결선 12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435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2.3 </a:t>
            </a:r>
            <a:r>
              <a:rPr lang="ko-KR" altLang="en-US" dirty="0" smtClean="0"/>
              <a:t>예제 소스 </a:t>
            </a:r>
            <a:r>
              <a:rPr lang="ko-KR" altLang="en-US" dirty="0" err="1" smtClean="0"/>
              <a:t>빌드</a:t>
            </a:r>
            <a:endParaRPr lang="ko-KR" alt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1979712" y="1665122"/>
            <a:ext cx="5174955" cy="2123917"/>
            <a:chOff x="905468" y="1767434"/>
            <a:chExt cx="7410948" cy="3041619"/>
          </a:xfrm>
        </p:grpSpPr>
        <p:pic>
          <p:nvPicPr>
            <p:cNvPr id="9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직선 화살표 연결선 10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dirty="0" smtClean="0"/>
              <a:t>[1</a:t>
            </a:r>
            <a:r>
              <a:rPr lang="ko-KR" altLang="en-US" sz="2000" dirty="0" smtClean="0"/>
              <a:t>번 </a:t>
            </a:r>
            <a:r>
              <a:rPr lang="en-US" altLang="ko-KR" sz="2000" dirty="0" smtClean="0"/>
              <a:t>terminal] $ cd ~/</a:t>
            </a:r>
            <a:r>
              <a:rPr lang="en-US" altLang="ko-KR" sz="2000" dirty="0" err="1" smtClean="0"/>
              <a:t>catkin_ws</a:t>
            </a:r>
            <a:endParaRPr lang="en-US" altLang="ko-KR" sz="20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[1</a:t>
            </a:r>
            <a:r>
              <a:rPr lang="ko-KR" altLang="en-US" sz="2000" dirty="0"/>
              <a:t>번 </a:t>
            </a:r>
            <a:r>
              <a:rPr lang="en-US" altLang="ko-KR" sz="2000" dirty="0"/>
              <a:t>terminal] $ </a:t>
            </a:r>
            <a:r>
              <a:rPr lang="en-US" altLang="ko-KR" sz="2000" dirty="0" err="1" smtClean="0"/>
              <a:t>catkin_make</a:t>
            </a:r>
            <a:endParaRPr lang="en-US" altLang="ko-KR" sz="2000" dirty="0" smtClean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 err="1" smtClean="0"/>
              <a:t>Makefile</a:t>
            </a:r>
            <a:r>
              <a:rPr lang="en-US" altLang="ko-KR" sz="2000" dirty="0" smtClean="0"/>
              <a:t>, </a:t>
            </a:r>
            <a:r>
              <a:rPr lang="en-US" altLang="ko-KR" sz="2000" dirty="0" err="1" smtClean="0"/>
              <a:t>CMakeList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는 </a:t>
            </a:r>
            <a:r>
              <a:rPr lang="en-US" altLang="ko-KR" sz="2000" dirty="0" smtClean="0"/>
              <a:t>Linux </a:t>
            </a:r>
            <a:r>
              <a:rPr lang="ko-KR" altLang="en-US" sz="2000" dirty="0" smtClean="0"/>
              <a:t>에서 주로 사용되는 </a:t>
            </a:r>
            <a:r>
              <a:rPr lang="ko-KR" altLang="en-US" sz="2000" dirty="0" err="1" smtClean="0"/>
              <a:t>빌드</a:t>
            </a:r>
            <a:r>
              <a:rPr lang="ko-KR" altLang="en-US" sz="2000" dirty="0" smtClean="0"/>
              <a:t> 파일 입니다</a:t>
            </a:r>
            <a:r>
              <a:rPr lang="en-US" altLang="ko-KR" sz="2000" dirty="0" smtClean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 </a:t>
            </a:r>
            <a:r>
              <a:rPr lang="en-US" altLang="ko-KR" sz="2000" dirty="0" smtClean="0"/>
              <a:t> ROS </a:t>
            </a:r>
            <a:r>
              <a:rPr lang="ko-KR" altLang="en-US" sz="2000" dirty="0" smtClean="0"/>
              <a:t>에서는 </a:t>
            </a:r>
            <a:r>
              <a:rPr lang="en-US" altLang="ko-KR" sz="2000" b="1" dirty="0" err="1" smtClean="0"/>
              <a:t>CMakeList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를 </a:t>
            </a:r>
            <a:r>
              <a:rPr lang="en-US" altLang="ko-KR" sz="2000" dirty="0" smtClean="0"/>
              <a:t>ROS </a:t>
            </a:r>
            <a:r>
              <a:rPr lang="ko-KR" altLang="en-US" sz="2000" dirty="0" smtClean="0"/>
              <a:t>에 맞게 개조해서 씁니다</a:t>
            </a:r>
            <a:r>
              <a:rPr lang="en-US" altLang="ko-KR" sz="2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586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R" dirty="0" smtClean="0"/>
              <a:t>Q. </a:t>
            </a:r>
            <a:r>
              <a:rPr lang="ko-KR" altLang="en-US" dirty="0" smtClean="0"/>
              <a:t>그런데 왜 이미 깔려 있는 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또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다운받았지요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457200" y="285293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000" dirty="0" smtClean="0"/>
              <a:t>A. ROS </a:t>
            </a:r>
            <a:r>
              <a:rPr lang="ko-KR" altLang="en-US" sz="4000" dirty="0" smtClean="0"/>
              <a:t>깔 때 같이 깔린 겁니다</a:t>
            </a:r>
            <a:endParaRPr lang="ko-KR" altLang="en-US" sz="4000" dirty="0"/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609600" y="5301208"/>
            <a:ext cx="8229600" cy="1071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 err="1" smtClean="0"/>
              <a:t>빌드된</a:t>
            </a:r>
            <a:r>
              <a:rPr lang="ko-KR" altLang="en-US" sz="2400" dirty="0" smtClean="0"/>
              <a:t> 상태로 배포된 </a:t>
            </a:r>
            <a:r>
              <a:rPr lang="en-US" altLang="ko-KR" sz="2400" dirty="0" smtClean="0"/>
              <a:t>File </a:t>
            </a:r>
            <a:r>
              <a:rPr lang="ko-KR" altLang="en-US" sz="2400" dirty="0" smtClean="0"/>
              <a:t>들이라</a:t>
            </a: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Source code </a:t>
            </a:r>
            <a:r>
              <a:rPr lang="ko-KR" altLang="en-US" sz="2400" dirty="0" smtClean="0"/>
              <a:t>가 없는 경우가 있음</a:t>
            </a:r>
            <a:r>
              <a:rPr lang="en-US" altLang="ko-KR" sz="2400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83949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TB3 </a:t>
            </a:r>
            <a:r>
              <a:rPr lang="ko-KR" altLang="en-US" dirty="0" smtClean="0"/>
              <a:t>자율주행 </a:t>
            </a:r>
            <a:r>
              <a:rPr lang="en-US" altLang="ko-KR" dirty="0" smtClean="0"/>
              <a:t>1</a:t>
            </a:r>
            <a:r>
              <a:rPr lang="ko-KR" altLang="en-US" dirty="0" smtClean="0"/>
              <a:t>기 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2017/03/29 –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첫 모임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내용 전달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인사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/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배정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)</a:t>
            </a:r>
          </a:p>
          <a:p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2017/04/05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TURTLEBOT3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조립 및 간단 구동</a:t>
            </a:r>
            <a:endParaRPr lang="en-US" altLang="ko-KR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2017/04/12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</a:rPr>
              <a:t>TURTLEBOT3 </a:t>
            </a:r>
            <a:r>
              <a:rPr lang="en-US" altLang="ko-KR" sz="2400" dirty="0" smtClean="0">
                <a:solidFill>
                  <a:schemeClr val="bg1">
                    <a:lumMod val="85000"/>
                  </a:schemeClr>
                </a:solidFill>
              </a:rPr>
              <a:t>SLAM &amp; Navigation </a:t>
            </a:r>
            <a:r>
              <a:rPr lang="ko-KR" altLang="en-US" sz="2400" dirty="0" smtClean="0">
                <a:solidFill>
                  <a:schemeClr val="bg1">
                    <a:lumMod val="85000"/>
                  </a:schemeClr>
                </a:solidFill>
              </a:rPr>
              <a:t>예제 체험</a:t>
            </a:r>
            <a:endParaRPr lang="en-US" altLang="ko-KR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ko-KR" sz="2400" dirty="0"/>
              <a:t>2017/04/19 </a:t>
            </a:r>
            <a:r>
              <a:rPr lang="en-US" altLang="ko-KR" sz="2400" dirty="0" smtClean="0"/>
              <a:t>– </a:t>
            </a:r>
            <a:r>
              <a:rPr lang="ko-KR" altLang="en-US" sz="2400" dirty="0">
                <a:solidFill>
                  <a:srgbClr val="FF0000"/>
                </a:solidFill>
              </a:rPr>
              <a:t>예제 추가 체험 </a:t>
            </a:r>
            <a:r>
              <a:rPr lang="ko-KR" altLang="en-US" sz="2400" dirty="0" smtClean="0">
                <a:solidFill>
                  <a:srgbClr val="FF0000"/>
                </a:solidFill>
              </a:rPr>
              <a:t>예비일</a:t>
            </a:r>
            <a:endParaRPr lang="en-US" altLang="ko-KR" sz="2400" dirty="0" smtClean="0">
              <a:solidFill>
                <a:srgbClr val="FF0000"/>
              </a:solidFill>
            </a:endParaRPr>
          </a:p>
          <a:p>
            <a:r>
              <a:rPr lang="en-US" altLang="ko-KR" sz="2400" dirty="0"/>
              <a:t>2017/04/26 </a:t>
            </a:r>
            <a:r>
              <a:rPr lang="en-US" altLang="ko-KR" sz="2400" dirty="0" smtClean="0"/>
              <a:t>– </a:t>
            </a:r>
            <a:r>
              <a:rPr lang="en-US" altLang="ko-KR" sz="2400" dirty="0">
                <a:solidFill>
                  <a:srgbClr val="FF0000"/>
                </a:solidFill>
              </a:rPr>
              <a:t>TURTLEBOT3 Lane Following @ DT </a:t>
            </a:r>
            <a:r>
              <a:rPr lang="ko-KR" altLang="en-US" sz="2400" dirty="0">
                <a:solidFill>
                  <a:srgbClr val="FF0000"/>
                </a:solidFill>
              </a:rPr>
              <a:t>예제 체험</a:t>
            </a:r>
            <a:endParaRPr lang="en-US" altLang="ko-KR" sz="2400" dirty="0" smtClean="0">
              <a:solidFill>
                <a:srgbClr val="FF0000"/>
              </a:solidFill>
            </a:endParaRPr>
          </a:p>
          <a:p>
            <a:r>
              <a:rPr lang="en-US" altLang="ko-KR" sz="2400" dirty="0"/>
              <a:t>2017/05/03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아이디어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연구 스케줄 발표회</a:t>
            </a:r>
            <a:endParaRPr lang="en-US" altLang="ko-KR" sz="2400" dirty="0" smtClean="0"/>
          </a:p>
          <a:p>
            <a:r>
              <a:rPr lang="en-US" altLang="ko-KR" sz="2400" dirty="0"/>
              <a:t>2017/05/10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맵</a:t>
            </a:r>
            <a:r>
              <a:rPr lang="ko-KR" altLang="en-US" sz="2400" dirty="0" smtClean="0"/>
              <a:t> 제작</a:t>
            </a:r>
            <a:endParaRPr lang="en-US" altLang="ko-KR" sz="2400" dirty="0" smtClean="0"/>
          </a:p>
          <a:p>
            <a:r>
              <a:rPr lang="en-US" altLang="ko-KR" sz="2400" dirty="0"/>
              <a:t>2017/05/17 </a:t>
            </a:r>
            <a:r>
              <a:rPr lang="en-US" altLang="ko-KR" sz="2400" dirty="0" smtClean="0"/>
              <a:t>~ 06/07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2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 </a:t>
            </a:r>
            <a:r>
              <a:rPr lang="en-US" altLang="ko-KR" sz="2400" b="1" dirty="0" smtClean="0"/>
              <a:t>*</a:t>
            </a:r>
            <a:r>
              <a:rPr lang="ko-KR" altLang="en-US" sz="2400" b="1" dirty="0"/>
              <a:t> 조별 </a:t>
            </a:r>
            <a:r>
              <a:rPr lang="ko-KR" altLang="en-US" sz="2400" b="1" dirty="0" smtClean="0"/>
              <a:t>연구</a:t>
            </a:r>
            <a:endParaRPr lang="en-US" altLang="ko-KR" sz="2400" b="1" dirty="0"/>
          </a:p>
          <a:p>
            <a:r>
              <a:rPr lang="en-US" altLang="ko-KR" sz="2400" dirty="0"/>
              <a:t>2017/06/14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조별 연구 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2017/06/21 </a:t>
            </a:r>
            <a:r>
              <a:rPr lang="en-US" altLang="ko-KR" sz="2400" dirty="0" smtClean="0"/>
              <a:t>– 5</a:t>
            </a:r>
            <a:r>
              <a:rPr lang="ko-KR" altLang="en-US" sz="2400" dirty="0" err="1" smtClean="0"/>
              <a:t>명팀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론칭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/ </a:t>
            </a:r>
            <a:r>
              <a:rPr lang="ko-KR" altLang="en-US" sz="2400" dirty="0"/>
              <a:t>조립 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역할 조율 및 인계 회의</a:t>
            </a:r>
            <a:endParaRPr lang="en-US" altLang="ko-KR" sz="2400" dirty="0" smtClean="0"/>
          </a:p>
          <a:p>
            <a:r>
              <a:rPr lang="en-US" altLang="ko-KR" sz="2400" dirty="0"/>
              <a:t>2017/06/28 </a:t>
            </a:r>
            <a:r>
              <a:rPr lang="en-US" altLang="ko-KR" sz="2400" dirty="0" smtClean="0"/>
              <a:t>~ 07/30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4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 </a:t>
            </a:r>
            <a:r>
              <a:rPr lang="en-US" altLang="ko-KR" sz="2400" dirty="0" smtClean="0"/>
              <a:t>– </a:t>
            </a:r>
            <a:r>
              <a:rPr lang="ko-KR" altLang="en-US" sz="2400" b="1" dirty="0" err="1" smtClean="0"/>
              <a:t>팀별</a:t>
            </a:r>
            <a:r>
              <a:rPr lang="ko-KR" altLang="en-US" sz="2400" b="1" dirty="0"/>
              <a:t> </a:t>
            </a:r>
            <a:r>
              <a:rPr lang="ko-KR" altLang="en-US" sz="2400" b="1" dirty="0" smtClean="0"/>
              <a:t>연구</a:t>
            </a:r>
            <a:endParaRPr lang="en-US" altLang="ko-KR" sz="2400" b="1" dirty="0" smtClean="0"/>
          </a:p>
          <a:p>
            <a:r>
              <a:rPr lang="en-US" altLang="ko-KR" sz="2400" dirty="0"/>
              <a:t>2017/08/02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팀대항</a:t>
            </a:r>
            <a:r>
              <a:rPr lang="ko-KR" altLang="en-US" sz="2400" dirty="0" smtClean="0"/>
              <a:t> 대회</a:t>
            </a:r>
            <a:endParaRPr lang="en-US" altLang="ko-KR" sz="2400" dirty="0" smtClean="0"/>
          </a:p>
          <a:p>
            <a:r>
              <a:rPr lang="en-US" altLang="ko-KR" sz="2400" dirty="0"/>
              <a:t>2017/08/09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결과물 발표</a:t>
            </a:r>
            <a:endParaRPr lang="en-US" altLang="ko-KR" sz="2400" dirty="0" smtClean="0"/>
          </a:p>
          <a:p>
            <a:r>
              <a:rPr lang="en-US" altLang="ko-KR" sz="2400" dirty="0"/>
              <a:t>2017/08/16 </a:t>
            </a:r>
            <a:r>
              <a:rPr lang="en-US" altLang="ko-KR" sz="2400" dirty="0" smtClean="0"/>
              <a:t>~ 09/06 </a:t>
            </a:r>
            <a:r>
              <a:rPr lang="en-US" altLang="ko-KR" sz="2400" b="1" dirty="0" smtClean="0"/>
              <a:t>(</a:t>
            </a:r>
            <a:r>
              <a:rPr lang="ko-KR" altLang="en-US" sz="2400" b="1" dirty="0" smtClean="0"/>
              <a:t>약 </a:t>
            </a:r>
            <a:r>
              <a:rPr lang="en-US" altLang="ko-KR" sz="2400" b="1" dirty="0" smtClean="0"/>
              <a:t>3</a:t>
            </a:r>
            <a:r>
              <a:rPr lang="ko-KR" altLang="en-US" sz="2400" b="1" dirty="0" smtClean="0"/>
              <a:t>주</a:t>
            </a:r>
            <a:r>
              <a:rPr lang="en-US" altLang="ko-KR" sz="2400" b="1" dirty="0" smtClean="0"/>
              <a:t>)</a:t>
            </a:r>
            <a:r>
              <a:rPr lang="en-US" altLang="ko-KR" sz="2400" dirty="0" smtClean="0"/>
              <a:t> – </a:t>
            </a:r>
            <a:r>
              <a:rPr lang="ko-KR" altLang="en-US" sz="2400" b="1" dirty="0" smtClean="0"/>
              <a:t>자율 연구</a:t>
            </a:r>
            <a:endParaRPr lang="en-US" altLang="ko-KR" sz="2400" b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012160" y="6453336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* </a:t>
            </a:r>
            <a:r>
              <a:rPr lang="ko-KR" altLang="en-US" b="1" dirty="0" smtClean="0"/>
              <a:t>진행자 </a:t>
            </a:r>
            <a:r>
              <a:rPr lang="en-US" altLang="ko-KR" b="1" dirty="0" smtClean="0"/>
              <a:t>5/31, 6/07 </a:t>
            </a:r>
            <a:r>
              <a:rPr lang="ko-KR" altLang="en-US" b="1" dirty="0" smtClean="0"/>
              <a:t>불참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81169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2.4 </a:t>
            </a:r>
            <a:r>
              <a:rPr lang="ko-KR" altLang="en-US" dirty="0" smtClean="0"/>
              <a:t>예제 </a:t>
            </a:r>
            <a:r>
              <a:rPr lang="ko-KR" altLang="en-US" dirty="0"/>
              <a:t>소스 </a:t>
            </a:r>
            <a:r>
              <a:rPr lang="ko-KR" altLang="en-US" dirty="0" smtClean="0"/>
              <a:t>실행</a:t>
            </a:r>
            <a:endParaRPr lang="ko-KR" altLang="en-US" dirty="0"/>
          </a:p>
        </p:txBody>
      </p:sp>
      <p:grpSp>
        <p:nvGrpSpPr>
          <p:cNvPr id="9" name="그룹 8"/>
          <p:cNvGrpSpPr/>
          <p:nvPr/>
        </p:nvGrpSpPr>
        <p:grpSpPr>
          <a:xfrm>
            <a:off x="1979712" y="1665122"/>
            <a:ext cx="5174955" cy="2123917"/>
            <a:chOff x="905468" y="1767434"/>
            <a:chExt cx="7410948" cy="3041619"/>
          </a:xfrm>
        </p:grpSpPr>
        <p:pic>
          <p:nvPicPr>
            <p:cNvPr id="10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직선 화살표 연결선 12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gedit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roscore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[2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turtlesim_node</a:t>
            </a: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[3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rosrun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turtle_teleop_key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15081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2.5 </a:t>
            </a:r>
            <a:r>
              <a:rPr lang="ko-KR" altLang="en-US" dirty="0" smtClean="0"/>
              <a:t>예제 </a:t>
            </a:r>
            <a:r>
              <a:rPr lang="ko-KR" altLang="en-US" dirty="0"/>
              <a:t>소스 </a:t>
            </a:r>
            <a:r>
              <a:rPr lang="ko-KR" altLang="en-US" dirty="0" smtClean="0"/>
              <a:t>개</a:t>
            </a:r>
            <a:r>
              <a:rPr lang="ko-KR" altLang="en-US" dirty="0"/>
              <a:t>조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1979712" y="1665122"/>
            <a:ext cx="5174955" cy="2123917"/>
            <a:chOff x="905468" y="1767434"/>
            <a:chExt cx="7410948" cy="3041619"/>
          </a:xfrm>
        </p:grpSpPr>
        <p:pic>
          <p:nvPicPr>
            <p:cNvPr id="10" name="Picture 2" descr="turtle ros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36096" y="1767434"/>
              <a:ext cx="2880320" cy="3041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방향키에 대한 이미지 검색결과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468" y="2203658"/>
              <a:ext cx="3160379" cy="2169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직선 화살표 연결선 12"/>
            <p:cNvCxnSpPr/>
            <p:nvPr/>
          </p:nvCxnSpPr>
          <p:spPr>
            <a:xfrm>
              <a:off x="4211960" y="3288242"/>
              <a:ext cx="100811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내용 개체 틀 2"/>
          <p:cNvSpPr txBox="1">
            <a:spLocks/>
          </p:cNvSpPr>
          <p:nvPr/>
        </p:nvSpPr>
        <p:spPr>
          <a:xfrm>
            <a:off x="609600" y="4301480"/>
            <a:ext cx="8229600" cy="24048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smtClean="0"/>
              <a:t>turtle_teleop_key.cpp </a:t>
            </a:r>
            <a:r>
              <a:rPr lang="ko-KR" altLang="en-US" sz="2400" dirty="0" smtClean="0"/>
              <a:t>파일을 엽니다</a:t>
            </a:r>
            <a:r>
              <a:rPr lang="en-US" altLang="ko-KR" sz="2400" dirty="0" smtClean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ros_tutorials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turtlesim</a:t>
            </a:r>
            <a:r>
              <a:rPr lang="en-US" altLang="ko-KR" sz="2400" dirty="0" smtClean="0"/>
              <a:t>/tutorials</a:t>
            </a:r>
            <a:r>
              <a:rPr lang="en-US" altLang="ko-KR" sz="2400" dirty="0" smtClean="0"/>
              <a:t>/</a:t>
            </a:r>
          </a:p>
          <a:p>
            <a:endParaRPr lang="en-US" altLang="ko-KR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400" dirty="0" smtClean="0"/>
              <a:t>[1</a:t>
            </a:r>
            <a:r>
              <a:rPr lang="ko-KR" altLang="en-US" sz="2400" dirty="0" smtClean="0"/>
              <a:t>번 </a:t>
            </a:r>
            <a:r>
              <a:rPr lang="en-US" altLang="ko-KR" sz="2400" dirty="0" smtClean="0"/>
              <a:t>terminal] $ </a:t>
            </a:r>
            <a:r>
              <a:rPr lang="en-US" altLang="ko-KR" sz="2400" dirty="0" err="1" smtClean="0"/>
              <a:t>gedit</a:t>
            </a:r>
            <a:r>
              <a:rPr lang="en-US" altLang="ko-KR" sz="2400" dirty="0" smtClean="0"/>
              <a:t> turtle_teleop_key.cpp</a:t>
            </a:r>
          </a:p>
        </p:txBody>
      </p:sp>
    </p:spTree>
    <p:extLst>
      <p:ext uri="{BB962C8B-B14F-4D97-AF65-F5344CB8AC3E}">
        <p14:creationId xmlns:p14="http://schemas.microsoft.com/office/powerpoint/2010/main" val="308783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2.5 </a:t>
            </a:r>
            <a:r>
              <a:rPr lang="ko-KR" altLang="en-US" dirty="0" smtClean="0"/>
              <a:t>예제 소스 개</a:t>
            </a:r>
            <a:r>
              <a:rPr lang="ko-KR" altLang="en-US" dirty="0"/>
              <a:t>조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286747"/>
              </p:ext>
            </p:extLst>
          </p:nvPr>
        </p:nvGraphicFramePr>
        <p:xfrm>
          <a:off x="179512" y="1484784"/>
          <a:ext cx="8856984" cy="4751792"/>
        </p:xfrm>
        <a:graphic>
          <a:graphicData uri="http://schemas.openxmlformats.org/drawingml/2006/table">
            <a:tbl>
              <a:tblPr/>
              <a:tblGrid>
                <a:gridCol w="358578"/>
                <a:gridCol w="8498406"/>
              </a:tblGrid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 dirty="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switch</a:t>
                      </a:r>
                      <a:r>
                        <a:rPr lang="en-US" sz="70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(c)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70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{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case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KEYCODE_L: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 ROS_DEBUG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83691"/>
                          </a:solidFill>
                          <a:effectLst/>
                          <a:latin typeface="SFMono-Regular"/>
                        </a:rPr>
                        <a:t>"LEFT"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);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angular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_ 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1.0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88016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dirty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true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break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case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KEYCODE_R: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 ROS_DEBUG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83691"/>
                          </a:solidFill>
                          <a:effectLst/>
                          <a:latin typeface="SFMono-Regular"/>
                        </a:rPr>
                        <a:t>"RIGHT"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);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angular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_ = -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1.0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dirty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true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break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case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KEYCODE_U: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 ROS_DEBUG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83691"/>
                          </a:solidFill>
                          <a:effectLst/>
                          <a:latin typeface="SFMono-Regular"/>
                        </a:rPr>
                        <a:t>"UP"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);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linear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_ 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1.0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288016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dirty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true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break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case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KEYCODE_D: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 dirty="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 ROS_DEBUG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(</a:t>
                      </a:r>
                      <a:r>
                        <a:rPr lang="en-US" sz="700" dirty="0">
                          <a:solidFill>
                            <a:srgbClr val="183691"/>
                          </a:solidFill>
                          <a:effectLst/>
                          <a:latin typeface="SFMono-Regular"/>
                        </a:rPr>
                        <a:t>"DOWN"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);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 dirty="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dirty 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= 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true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 dirty="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altLang="ko-KR" sz="700" dirty="0" smtClean="0">
                          <a:solidFill>
                            <a:srgbClr val="A71D5D"/>
                          </a:solidFill>
                          <a:effectLst/>
                          <a:latin typeface="SFMono-Regular"/>
                        </a:rPr>
                        <a:t> break</a:t>
                      </a:r>
                      <a:r>
                        <a:rPr lang="en-US" altLang="ko-KR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  <a:endParaRPr lang="en-US" altLang="ko-KR" sz="700" dirty="0">
                        <a:solidFill>
                          <a:srgbClr val="24292E"/>
                        </a:solidFill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64580">
                <a:tc>
                  <a:txBody>
                    <a:bodyPr/>
                    <a:lstStyle/>
                    <a:p>
                      <a:pPr algn="r" fontAlgn="t"/>
                      <a:endParaRPr lang="ko-KR" altLang="en-US" sz="700"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 linear</a:t>
                      </a:r>
                      <a:r>
                        <a:rPr lang="en-US" sz="700" dirty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_ = -</a:t>
                      </a:r>
                      <a:r>
                        <a:rPr lang="en-US" sz="700" dirty="0">
                          <a:solidFill>
                            <a:srgbClr val="0086B3"/>
                          </a:solidFill>
                          <a:effectLst/>
                          <a:latin typeface="SFMono-Regular"/>
                        </a:rPr>
                        <a:t>1.0</a:t>
                      </a:r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;</a:t>
                      </a:r>
                    </a:p>
                    <a:p>
                      <a:pPr fontAlgn="t"/>
                      <a:endParaRPr lang="en-US" sz="700" dirty="0" smtClean="0">
                        <a:solidFill>
                          <a:srgbClr val="24292E"/>
                        </a:solidFill>
                        <a:effectLst/>
                        <a:latin typeface="SFMono-Regular"/>
                      </a:endParaRPr>
                    </a:p>
                    <a:p>
                      <a:pPr fontAlgn="t"/>
                      <a:r>
                        <a:rPr lang="en-US" sz="700" dirty="0" smtClean="0">
                          <a:solidFill>
                            <a:srgbClr val="24292E"/>
                          </a:solidFill>
                          <a:effectLst/>
                          <a:latin typeface="SFMono-Regular"/>
                        </a:rPr>
                        <a:t>}</a:t>
                      </a:r>
                      <a:endParaRPr lang="en-US" sz="700" dirty="0">
                        <a:solidFill>
                          <a:srgbClr val="24292E"/>
                        </a:solidFill>
                        <a:effectLst/>
                        <a:latin typeface="SFMono-Regular"/>
                      </a:endParaRPr>
                    </a:p>
                  </a:txBody>
                  <a:tcPr marL="95250" marR="9525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2" name="내용 개체 틀 2"/>
          <p:cNvSpPr txBox="1">
            <a:spLocks/>
          </p:cNvSpPr>
          <p:nvPr/>
        </p:nvSpPr>
        <p:spPr>
          <a:xfrm>
            <a:off x="2339752" y="5190512"/>
            <a:ext cx="6552728" cy="10801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 smtClean="0"/>
              <a:t>얘네한테 뭔가 있을 것 같은데</a:t>
            </a:r>
            <a:r>
              <a:rPr lang="en-US" altLang="ko-KR" sz="2000" dirty="0" smtClean="0"/>
              <a:t>….</a:t>
            </a:r>
            <a:r>
              <a:rPr lang="ko-KR" altLang="en-US" sz="2000" dirty="0" smtClean="0"/>
              <a:t> 개조 들어가 봅시다 </a:t>
            </a:r>
            <a:r>
              <a:rPr lang="en-US" altLang="ko-KR" sz="2000" dirty="0" smtClean="0"/>
              <a:t>(10</a:t>
            </a:r>
            <a:r>
              <a:rPr lang="ko-KR" altLang="en-US" sz="2000" dirty="0" smtClean="0"/>
              <a:t>분</a:t>
            </a:r>
            <a:r>
              <a:rPr lang="en-US" altLang="ko-KR" sz="2000" dirty="0" smtClean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0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 smtClean="0"/>
              <a:t>소스 수정 후 꼭 다시 </a:t>
            </a:r>
            <a:r>
              <a:rPr lang="en-US" altLang="ko-KR" sz="2000" dirty="0" err="1" smtClean="0"/>
              <a:t>catkin_make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할 것</a:t>
            </a:r>
            <a:endParaRPr lang="en-US" altLang="ko-KR" sz="2000" dirty="0" smtClean="0"/>
          </a:p>
        </p:txBody>
      </p:sp>
    </p:spTree>
    <p:extLst>
      <p:ext uri="{BB962C8B-B14F-4D97-AF65-F5344CB8AC3E}">
        <p14:creationId xmlns:p14="http://schemas.microsoft.com/office/powerpoint/2010/main" val="151454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2.6 </a:t>
            </a:r>
            <a:r>
              <a:rPr lang="ko-KR" altLang="en-US" dirty="0" smtClean="0"/>
              <a:t>예제 </a:t>
            </a:r>
            <a:r>
              <a:rPr lang="ko-KR" altLang="en-US" dirty="0"/>
              <a:t>소스 </a:t>
            </a:r>
            <a:r>
              <a:rPr lang="ko-KR" altLang="en-US" dirty="0" smtClean="0"/>
              <a:t>개조</a:t>
            </a:r>
            <a:r>
              <a:rPr lang="en-US" altLang="ko-KR" dirty="0"/>
              <a:t> </a:t>
            </a:r>
            <a:r>
              <a:rPr lang="en-US" altLang="ko-KR" dirty="0" smtClean="0"/>
              <a:t>2nd- </a:t>
            </a:r>
            <a:r>
              <a:rPr lang="ko-KR" altLang="en-US" dirty="0" smtClean="0"/>
              <a:t>퀴즈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내용 개체 틀 2"/>
          <p:cNvSpPr txBox="1">
            <a:spLocks/>
          </p:cNvSpPr>
          <p:nvPr/>
        </p:nvSpPr>
        <p:spPr>
          <a:xfrm>
            <a:off x="609600" y="1988840"/>
            <a:ext cx="8229600" cy="2952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/>
              <a:t>이번엔 로봇을 움직여 봅시다</a:t>
            </a:r>
            <a:r>
              <a:rPr lang="en-US" altLang="ko-KR" sz="2400" dirty="0" smtClean="0"/>
              <a:t>.</a:t>
            </a:r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ko-KR" altLang="en-US" sz="2400" dirty="0" smtClean="0"/>
              <a:t>어떤걸 </a:t>
            </a:r>
            <a:r>
              <a:rPr lang="ko-KR" altLang="en-US" sz="2400" dirty="0"/>
              <a:t>바</a:t>
            </a:r>
            <a:r>
              <a:rPr lang="ko-KR" altLang="en-US" sz="2400" dirty="0" smtClean="0"/>
              <a:t>꿔야 됐었지요</a:t>
            </a:r>
            <a:r>
              <a:rPr lang="en-US" altLang="ko-KR" sz="2400" dirty="0" smtClean="0"/>
              <a:t>? </a:t>
            </a:r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r>
              <a:rPr lang="ko-KR" altLang="en-US" sz="2400" dirty="0" smtClean="0"/>
              <a:t>저번 시간 강의 참조 바랍니다</a:t>
            </a:r>
            <a:r>
              <a:rPr lang="en-US" altLang="ko-KR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889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2.6 </a:t>
            </a:r>
            <a:r>
              <a:rPr lang="ko-KR" altLang="en-US" dirty="0" smtClean="0"/>
              <a:t>예제 </a:t>
            </a:r>
            <a:r>
              <a:rPr lang="ko-KR" altLang="en-US" dirty="0"/>
              <a:t>소스 개조</a:t>
            </a:r>
            <a:r>
              <a:rPr lang="en-US" altLang="ko-KR" dirty="0"/>
              <a:t> </a:t>
            </a:r>
            <a:r>
              <a:rPr lang="en-US" altLang="ko-KR" dirty="0" smtClean="0"/>
              <a:t>2nd - </a:t>
            </a:r>
            <a:r>
              <a:rPr lang="ko-KR" altLang="en-US" dirty="0" smtClean="0"/>
              <a:t>답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20675" y="3177830"/>
            <a:ext cx="2454496" cy="723860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0" name="직사각형 9"/>
          <p:cNvSpPr/>
          <p:nvPr/>
        </p:nvSpPr>
        <p:spPr>
          <a:xfrm>
            <a:off x="342489" y="3177830"/>
            <a:ext cx="2445314" cy="7183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 smtClean="0">
                <a:solidFill>
                  <a:schemeClr val="accent2"/>
                </a:solidFill>
              </a:rPr>
              <a:t>teleop_twist_keyboard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757841" y="1561570"/>
            <a:ext cx="2517605" cy="1945233"/>
            <a:chOff x="3252158" y="2426065"/>
            <a:chExt cx="3028236" cy="2339774"/>
          </a:xfrm>
        </p:grpSpPr>
        <p:sp>
          <p:nvSpPr>
            <p:cNvPr id="13" name="직사각형 12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709971" y="2426065"/>
              <a:ext cx="2259335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cmd_vel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3760115" y="3017609"/>
              <a:ext cx="598180" cy="393204"/>
              <a:chOff x="2627784" y="3553725"/>
              <a:chExt cx="598180" cy="393204"/>
            </a:xfrm>
          </p:grpSpPr>
          <p:sp>
            <p:nvSpPr>
              <p:cNvPr id="17" name="왼쪽 중괄호 1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843808" y="3553725"/>
                <a:ext cx="382156" cy="370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/>
                  <a:t>…</a:t>
                </a:r>
                <a:endParaRPr lang="ko-KR" altLang="en-US" sz="1400" dirty="0"/>
              </a:p>
            </p:txBody>
          </p:sp>
        </p:grpSp>
        <p:sp>
          <p:nvSpPr>
            <p:cNvPr id="16" name="자유형 15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561283" y="1561570"/>
            <a:ext cx="2253429" cy="985009"/>
            <a:chOff x="3860027" y="2780928"/>
            <a:chExt cx="2710479" cy="1184793"/>
          </a:xfrm>
        </p:grpSpPr>
        <p:sp>
          <p:nvSpPr>
            <p:cNvPr id="20" name="직사각형 1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1" dirty="0" smtClean="0">
                  <a:solidFill>
                    <a:schemeClr val="tx1"/>
                  </a:solidFill>
                </a:rPr>
                <a:t>…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3945678" y="2780928"/>
              <a:ext cx="2493686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Twist.msg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45" name="모서리가 둥근 직사각형 44"/>
          <p:cNvSpPr/>
          <p:nvPr/>
        </p:nvSpPr>
        <p:spPr>
          <a:xfrm>
            <a:off x="320675" y="5760751"/>
            <a:ext cx="2454497" cy="723860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5836588" y="3177830"/>
            <a:ext cx="1831756" cy="755227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47" name="직사각형 46"/>
          <p:cNvSpPr/>
          <p:nvPr/>
        </p:nvSpPr>
        <p:spPr>
          <a:xfrm>
            <a:off x="342489" y="5760751"/>
            <a:ext cx="2445315" cy="7183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 smtClean="0">
                <a:solidFill>
                  <a:schemeClr val="accent2"/>
                </a:solidFill>
              </a:rPr>
              <a:t>turtle_teleop_key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5799140" y="3180566"/>
            <a:ext cx="1906652" cy="7183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accent2"/>
                </a:solidFill>
              </a:rPr>
              <a:t>로봇</a:t>
            </a:r>
            <a:endParaRPr lang="ko-KR" altLang="en-US" sz="1400" b="1" dirty="0">
              <a:solidFill>
                <a:schemeClr val="accent2"/>
              </a:solidFill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2757842" y="4144491"/>
            <a:ext cx="2517605" cy="1945233"/>
            <a:chOff x="3252158" y="2426065"/>
            <a:chExt cx="3028236" cy="2339774"/>
          </a:xfrm>
        </p:grpSpPr>
        <p:sp>
          <p:nvSpPr>
            <p:cNvPr id="56" name="직사각형 55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3818396" y="2426065"/>
              <a:ext cx="2259699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“</a:t>
              </a:r>
              <a:r>
                <a:rPr lang="en-US" altLang="ko-KR" sz="1400" b="1" dirty="0" smtClean="0">
                  <a:solidFill>
                    <a:srgbClr val="FF0000"/>
                  </a:solidFill>
                </a:rPr>
                <a:t>/turtle1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/</a:t>
              </a:r>
              <a:r>
                <a:rPr lang="en-US" altLang="ko-KR" sz="1400" b="1" dirty="0" err="1" smtClean="0">
                  <a:solidFill>
                    <a:schemeClr val="tx1"/>
                  </a:solidFill>
                </a:rPr>
                <a:t>cmd_vel</a:t>
              </a:r>
              <a:r>
                <a:rPr lang="en-US" altLang="ko-KR" sz="1400" b="1" dirty="0" smtClean="0">
                  <a:solidFill>
                    <a:schemeClr val="tx1"/>
                  </a:solidFill>
                </a:rPr>
                <a:t>”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58" name="그룹 57"/>
            <p:cNvGrpSpPr/>
            <p:nvPr/>
          </p:nvGrpSpPr>
          <p:grpSpPr>
            <a:xfrm>
              <a:off x="3760115" y="3018815"/>
              <a:ext cx="598180" cy="391998"/>
              <a:chOff x="2627784" y="3554931"/>
              <a:chExt cx="598180" cy="391998"/>
            </a:xfrm>
          </p:grpSpPr>
          <p:sp>
            <p:nvSpPr>
              <p:cNvPr id="60" name="왼쪽 중괄호 59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2843808" y="3565828"/>
                <a:ext cx="382156" cy="3702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/>
                  <a:t>…</a:t>
                </a:r>
                <a:endParaRPr lang="ko-KR" altLang="en-US" sz="1400" dirty="0"/>
              </a:p>
            </p:txBody>
          </p:sp>
        </p:grpSp>
        <p:sp>
          <p:nvSpPr>
            <p:cNvPr id="59" name="자유형 58"/>
            <p:cNvSpPr/>
            <p:nvPr/>
          </p:nvSpPr>
          <p:spPr>
            <a:xfrm>
              <a:off x="3252158" y="3717033"/>
              <a:ext cx="983412" cy="1048806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561283" y="4144491"/>
            <a:ext cx="2253429" cy="985009"/>
            <a:chOff x="3860027" y="2780928"/>
            <a:chExt cx="2710479" cy="1184793"/>
          </a:xfrm>
        </p:grpSpPr>
        <p:sp>
          <p:nvSpPr>
            <p:cNvPr id="52" name="직사각형 51"/>
            <p:cNvSpPr/>
            <p:nvPr/>
          </p:nvSpPr>
          <p:spPr>
            <a:xfrm>
              <a:off x="4258043" y="3346532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1" dirty="0" smtClean="0">
                  <a:solidFill>
                    <a:schemeClr val="tx1"/>
                  </a:solidFill>
                </a:rPr>
                <a:t>…</a:t>
              </a:r>
              <a:endParaRPr lang="en-US" altLang="ko-KR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3945678" y="2780928"/>
              <a:ext cx="2408035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schemeClr val="tx1"/>
                  </a:solidFill>
                </a:rPr>
                <a:t>Twist.msg</a:t>
              </a:r>
              <a:endParaRPr lang="ko-KR" alt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</p:grpSp>
      <p:sp>
        <p:nvSpPr>
          <p:cNvPr id="62" name="왼쪽 중괄호 61"/>
          <p:cNvSpPr/>
          <p:nvPr/>
        </p:nvSpPr>
        <p:spPr>
          <a:xfrm>
            <a:off x="2304252" y="2059476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3" name="왼쪽 중괄호 62"/>
          <p:cNvSpPr/>
          <p:nvPr/>
        </p:nvSpPr>
        <p:spPr>
          <a:xfrm>
            <a:off x="2304252" y="4637289"/>
            <a:ext cx="179597" cy="325898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cxnSp>
        <p:nvCxnSpPr>
          <p:cNvPr id="21" name="직선 화살표 연결선 20"/>
          <p:cNvCxnSpPr>
            <a:endCxn id="48" idx="1"/>
          </p:cNvCxnSpPr>
          <p:nvPr/>
        </p:nvCxnSpPr>
        <p:spPr>
          <a:xfrm>
            <a:off x="5275446" y="2634850"/>
            <a:ext cx="523694" cy="90491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5724128" y="4837421"/>
            <a:ext cx="3312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/turtle1 </a:t>
            </a:r>
            <a:r>
              <a:rPr lang="ko-KR" altLang="en-US" dirty="0" smtClean="0"/>
              <a:t>을 지워보세요</a:t>
            </a:r>
            <a:endParaRPr lang="en-US" altLang="ko-KR" dirty="0"/>
          </a:p>
        </p:txBody>
      </p:sp>
      <p:cxnSp>
        <p:nvCxnSpPr>
          <p:cNvPr id="40" name="직선 화살표 연결선 39"/>
          <p:cNvCxnSpPr/>
          <p:nvPr/>
        </p:nvCxnSpPr>
        <p:spPr>
          <a:xfrm flipV="1">
            <a:off x="5364088" y="3692160"/>
            <a:ext cx="472500" cy="110807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536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2.7 </a:t>
            </a:r>
            <a:r>
              <a:rPr lang="en-US" altLang="ko-KR" dirty="0"/>
              <a:t>ROS </a:t>
            </a:r>
            <a:r>
              <a:rPr lang="ko-KR" altLang="en-US" dirty="0" smtClean="0"/>
              <a:t>명령어로 놀아 봅시다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378868"/>
            <a:ext cx="8229600" cy="4525963"/>
          </a:xfrm>
        </p:spPr>
        <p:txBody>
          <a:bodyPr>
            <a:noAutofit/>
          </a:bodyPr>
          <a:lstStyle/>
          <a:p>
            <a:r>
              <a:rPr lang="en-US" altLang="ko-KR" sz="2400" b="1" dirty="0" err="1" smtClean="0"/>
              <a:t>rosnode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rostopic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rosservice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rosmsg</a:t>
            </a:r>
            <a:endParaRPr lang="en-US" altLang="ko-KR" sz="2400" b="1" dirty="0" smtClean="0"/>
          </a:p>
          <a:p>
            <a:endParaRPr lang="en-US" altLang="ko-KR" sz="2400" b="1" dirty="0" smtClean="0"/>
          </a:p>
          <a:p>
            <a:r>
              <a:rPr lang="en-US" altLang="ko-KR" sz="2400" b="1" dirty="0" err="1" smtClean="0"/>
              <a:t>rospack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roscd</a:t>
            </a:r>
            <a:endParaRPr lang="en-US" altLang="ko-KR" sz="2400" b="1" dirty="0" smtClean="0"/>
          </a:p>
          <a:p>
            <a:endParaRPr lang="en-US" altLang="ko-KR" sz="2400" b="1" dirty="0" smtClean="0"/>
          </a:p>
          <a:p>
            <a:r>
              <a:rPr lang="en-US" altLang="ko-KR" sz="2400" b="1" dirty="0" err="1" smtClean="0"/>
              <a:t>rqt_graph</a:t>
            </a:r>
            <a:endParaRPr lang="en-US" altLang="ko-KR" sz="2400" b="1" dirty="0" smtClean="0"/>
          </a:p>
          <a:p>
            <a:r>
              <a:rPr lang="en-US" altLang="ko-KR" sz="2400" b="1" dirty="0" smtClean="0"/>
              <a:t>…</a:t>
            </a:r>
          </a:p>
          <a:p>
            <a:endParaRPr lang="en-US" altLang="ko-KR" sz="2400" b="1" dirty="0" smtClean="0"/>
          </a:p>
        </p:txBody>
      </p:sp>
      <p:sp>
        <p:nvSpPr>
          <p:cNvPr id="23" name="직사각형 22"/>
          <p:cNvSpPr/>
          <p:nvPr/>
        </p:nvSpPr>
        <p:spPr>
          <a:xfrm>
            <a:off x="2987824" y="1484784"/>
            <a:ext cx="360040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987824" y="1960291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Topic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987824" y="2400724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Service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987824" y="281030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Message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987824" y="3717032"/>
            <a:ext cx="3888432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Package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2987824" y="4157465"/>
            <a:ext cx="421196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</a:t>
            </a:r>
            <a:r>
              <a:rPr lang="ko-KR" altLang="en-US" sz="2400" dirty="0" smtClean="0">
                <a:solidFill>
                  <a:schemeClr val="tx1"/>
                </a:solidFill>
              </a:rPr>
              <a:t>판 </a:t>
            </a:r>
            <a:r>
              <a:rPr lang="en-US" altLang="ko-KR" sz="2400" dirty="0" smtClean="0">
                <a:solidFill>
                  <a:schemeClr val="tx1"/>
                </a:solidFill>
              </a:rPr>
              <a:t>cd </a:t>
            </a:r>
            <a:r>
              <a:rPr lang="ko-KR" altLang="en-US" sz="2400" dirty="0" smtClean="0">
                <a:solidFill>
                  <a:schemeClr val="tx1"/>
                </a:solidFill>
              </a:rPr>
              <a:t>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987824" y="5013176"/>
            <a:ext cx="4896544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들의 연결 </a:t>
            </a:r>
            <a:r>
              <a:rPr lang="ko-KR" altLang="en-US" sz="2400" dirty="0" err="1" smtClean="0">
                <a:solidFill>
                  <a:schemeClr val="tx1"/>
                </a:solidFill>
              </a:rPr>
              <a:t>맵을</a:t>
            </a:r>
            <a:r>
              <a:rPr lang="ko-KR" altLang="en-US" sz="2400" dirty="0" smtClean="0">
                <a:solidFill>
                  <a:schemeClr val="tx1"/>
                </a:solidFill>
              </a:rPr>
              <a:t> 보여줌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92280" y="6075719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5</a:t>
            </a:r>
            <a:r>
              <a:rPr lang="ko-KR" altLang="en-US" b="1" dirty="0" smtClean="0"/>
              <a:t>분 갖고 놀기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8944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여기까지의 요약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u="sng" dirty="0" smtClean="0"/>
              <a:t>ROS </a:t>
            </a:r>
            <a:r>
              <a:rPr lang="ko-KR" altLang="en-US" u="sng" dirty="0" smtClean="0"/>
              <a:t>의 대표 예제</a:t>
            </a:r>
            <a:r>
              <a:rPr lang="ko-KR" altLang="en-US" dirty="0" smtClean="0"/>
              <a:t>를 개조해 보았다</a:t>
            </a:r>
            <a:r>
              <a:rPr lang="en-US" altLang="ko-KR" dirty="0" smtClean="0"/>
              <a:t>…</a:t>
            </a:r>
            <a:r>
              <a:rPr lang="ko-KR" altLang="en-US" dirty="0" err="1" smtClean="0"/>
              <a:t>ㄷㄷ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차후 </a:t>
            </a:r>
            <a:r>
              <a:rPr lang="en-US" altLang="ko-KR" dirty="0" smtClean="0"/>
              <a:t>ROS</a:t>
            </a:r>
            <a:r>
              <a:rPr lang="ko-KR" altLang="en-US" dirty="0" smtClean="0"/>
              <a:t>를 사용한 연구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개발을 할 때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방금 </a:t>
            </a:r>
            <a:r>
              <a:rPr lang="ko-KR" altLang="en-US" u="sng" dirty="0"/>
              <a:t>개조하는 동안 거쳤던 </a:t>
            </a:r>
            <a:r>
              <a:rPr lang="ko-KR" altLang="en-US" u="sng" dirty="0" smtClean="0"/>
              <a:t>과정</a:t>
            </a:r>
            <a:r>
              <a:rPr lang="ko-KR" altLang="en-US" dirty="0" smtClean="0"/>
              <a:t>을</a:t>
            </a:r>
            <a:r>
              <a:rPr lang="en-US" altLang="ko-KR" dirty="0"/>
              <a:t> </a:t>
            </a:r>
            <a:r>
              <a:rPr lang="ko-KR" altLang="en-US" dirty="0" smtClean="0"/>
              <a:t>무한반복 하게 된다</a:t>
            </a:r>
            <a:r>
              <a:rPr lang="en-US" altLang="ko-KR" dirty="0" smtClean="0"/>
              <a:t>.</a:t>
            </a:r>
            <a:endParaRPr lang="en-US" altLang="ko-KR" u="sng" dirty="0" smtClean="0"/>
          </a:p>
        </p:txBody>
      </p:sp>
    </p:spTree>
    <p:extLst>
      <p:ext uri="{BB962C8B-B14F-4D97-AF65-F5344CB8AC3E}">
        <p14:creationId xmlns:p14="http://schemas.microsoft.com/office/powerpoint/2010/main" val="982049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924944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 dirty="0"/>
              <a:t>5</a:t>
            </a:r>
            <a:r>
              <a:rPr lang="ko-KR" altLang="en-US" dirty="0" smtClean="0"/>
              <a:t>분 휴식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159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필수 스킬 </a:t>
            </a:r>
            <a:r>
              <a:rPr lang="ko-KR" altLang="en-US" dirty="0" err="1" smtClean="0"/>
              <a:t>체크표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</a:t>
            </a:r>
            <a:r>
              <a:rPr lang="ko-KR" altLang="en-US" dirty="0" smtClean="0"/>
              <a:t>의 특징과 </a:t>
            </a:r>
            <a:r>
              <a:rPr lang="ko-KR" altLang="en-US" dirty="0" err="1" smtClean="0"/>
              <a:t>실행법을</a:t>
            </a:r>
            <a:r>
              <a:rPr lang="ko-KR" altLang="en-US" dirty="0" smtClean="0"/>
              <a:t> 설명할 수 있다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/>
              <a:t>O</a:t>
            </a:r>
            <a:r>
              <a:rPr lang="en-US" altLang="ko-KR" dirty="0" smtClean="0"/>
              <a:t>] </a:t>
            </a:r>
            <a:r>
              <a:rPr lang="ko-KR" altLang="en-US" dirty="0" smtClean="0"/>
              <a:t>남의 </a:t>
            </a:r>
            <a:r>
              <a:rPr lang="en-US" altLang="ko-KR" dirty="0" smtClean="0"/>
              <a:t>ROS Package</a:t>
            </a:r>
            <a:r>
              <a:rPr lang="ko-KR" altLang="en-US" dirty="0" smtClean="0"/>
              <a:t>를 개조할 수 있다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[  ] ROS Package</a:t>
            </a:r>
            <a:r>
              <a:rPr lang="ko-KR" altLang="en-US" dirty="0" smtClean="0"/>
              <a:t>를 만들어낼 수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2864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924944"/>
            <a:ext cx="8496944" cy="1143000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3</a:t>
            </a:r>
            <a:r>
              <a:rPr lang="en-US" altLang="ko-KR" dirty="0" smtClean="0"/>
              <a:t>. ROS Package</a:t>
            </a:r>
            <a:r>
              <a:rPr lang="ko-KR" altLang="en-US" dirty="0" smtClean="0"/>
              <a:t>를 만들어낼 수 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670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오늘의 순서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강의 남은 절반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간단한 </a:t>
            </a:r>
            <a:r>
              <a:rPr lang="en-US" altLang="ko-KR" dirty="0" smtClean="0"/>
              <a:t>Lane Following</a:t>
            </a: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7092280" y="6075719"/>
            <a:ext cx="14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빡빡한 일정</a:t>
            </a:r>
            <a:r>
              <a:rPr lang="en-US" altLang="ko-KR" b="1" dirty="0" smtClean="0"/>
              <a:t>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716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3.1 ROS Package </a:t>
            </a:r>
            <a:r>
              <a:rPr lang="ko-KR" altLang="en-US" dirty="0" smtClean="0"/>
              <a:t>구조</a:t>
            </a:r>
            <a:endParaRPr lang="ko-KR" altLang="en-US" dirty="0"/>
          </a:p>
        </p:txBody>
      </p:sp>
      <p:pic>
        <p:nvPicPr>
          <p:cNvPr id="4" name="Picture 7" descr="E:\6. package fold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064896" cy="5237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smtClean="0"/>
              <a:t>include : *.h</a:t>
            </a:r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err="1"/>
              <a:t>s</a:t>
            </a:r>
            <a:r>
              <a:rPr lang="en-US" altLang="ko-KR" sz="1400" dirty="0" err="1" smtClean="0"/>
              <a:t>rc</a:t>
            </a:r>
            <a:r>
              <a:rPr lang="en-US" altLang="ko-KR" sz="1400" dirty="0" smtClean="0"/>
              <a:t> : *.</a:t>
            </a:r>
            <a:r>
              <a:rPr lang="en-US" altLang="ko-KR" sz="1400" dirty="0" err="1" smtClean="0"/>
              <a:t>cpp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py</a:t>
            </a:r>
            <a:r>
              <a:rPr lang="en-US" altLang="ko-KR" sz="1400" dirty="0" smtClean="0"/>
              <a:t>,…</a:t>
            </a:r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err="1" smtClean="0"/>
              <a:t>msg</a:t>
            </a:r>
            <a:r>
              <a:rPr lang="en-US" altLang="ko-KR" sz="1400" dirty="0" smtClean="0"/>
              <a:t> : *.</a:t>
            </a:r>
            <a:r>
              <a:rPr lang="en-US" altLang="ko-KR" sz="1400" dirty="0" err="1" smtClean="0"/>
              <a:t>msg</a:t>
            </a:r>
            <a:endParaRPr lang="en-US" altLang="ko-KR" sz="1400" dirty="0" smtClean="0"/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err="1"/>
              <a:t>s</a:t>
            </a:r>
            <a:r>
              <a:rPr lang="en-US" altLang="ko-KR" sz="1400" dirty="0" err="1" smtClean="0"/>
              <a:t>rv</a:t>
            </a:r>
            <a:r>
              <a:rPr lang="en-US" altLang="ko-KR" sz="1400" dirty="0" smtClean="0"/>
              <a:t> : *.</a:t>
            </a:r>
            <a:r>
              <a:rPr lang="en-US" altLang="ko-KR" sz="1400" dirty="0" err="1" smtClean="0"/>
              <a:t>srv</a:t>
            </a:r>
            <a:endParaRPr lang="en-US" altLang="ko-KR" sz="1400" dirty="0" smtClean="0"/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smtClean="0"/>
              <a:t>CMakeLists.txt : </a:t>
            </a:r>
            <a:r>
              <a:rPr lang="ko-KR" altLang="en-US" sz="1400" dirty="0" err="1" smtClean="0"/>
              <a:t>빌드</a:t>
            </a:r>
            <a:r>
              <a:rPr lang="ko-KR" altLang="en-US" sz="1400" dirty="0" smtClean="0"/>
              <a:t> 대상 </a:t>
            </a:r>
            <a:r>
              <a:rPr lang="en-US" altLang="ko-KR" sz="1400" dirty="0" smtClean="0"/>
              <a:t>&amp; </a:t>
            </a:r>
            <a:r>
              <a:rPr lang="ko-KR" altLang="en-US" sz="1400" dirty="0" smtClean="0"/>
              <a:t>옵션 등 기술</a:t>
            </a:r>
            <a:endParaRPr lang="en-US" altLang="ko-KR" sz="1400" dirty="0" smtClean="0"/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smtClean="0"/>
              <a:t>package.xml : package </a:t>
            </a:r>
            <a:r>
              <a:rPr lang="ko-KR" altLang="en-US" sz="1400" dirty="0" smtClean="0"/>
              <a:t>정보 기술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57212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E: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9" y="1412776"/>
            <a:ext cx="8063911" cy="523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err="1" smtClean="0"/>
              <a:t>src</a:t>
            </a:r>
            <a:r>
              <a:rPr lang="en-US" altLang="ko-KR" sz="1400" dirty="0" smtClean="0"/>
              <a:t> : ROS Package </a:t>
            </a:r>
            <a:r>
              <a:rPr lang="ko-KR" altLang="en-US" sz="1400" dirty="0" smtClean="0"/>
              <a:t>를 다운받아 넣는 폴더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/ ROS Package </a:t>
            </a:r>
            <a:r>
              <a:rPr lang="ko-KR" altLang="en-US" sz="1400" dirty="0" smtClean="0"/>
              <a:t>를 제작하여 두는 폴더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(</a:t>
            </a:r>
            <a:r>
              <a:rPr lang="ko-KR" altLang="en-US" sz="1400" dirty="0" smtClean="0"/>
              <a:t>아까의 </a:t>
            </a:r>
            <a:r>
              <a:rPr lang="en-US" altLang="ko-KR" sz="1400" dirty="0" err="1" smtClean="0"/>
              <a:t>src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폴더와 쓰임이 다름</a:t>
            </a:r>
            <a:r>
              <a:rPr lang="en-US" altLang="ko-KR" sz="1400" dirty="0" smtClean="0"/>
              <a:t>)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 smtClean="0"/>
              <a:t>build : </a:t>
            </a:r>
            <a:r>
              <a:rPr lang="en-US" altLang="ko-KR" sz="1400" dirty="0" err="1" smtClean="0"/>
              <a:t>src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에 있는 </a:t>
            </a:r>
            <a:r>
              <a:rPr lang="en-US" altLang="ko-KR" sz="1400" dirty="0" smtClean="0"/>
              <a:t>Package </a:t>
            </a:r>
            <a:r>
              <a:rPr lang="ko-KR" altLang="en-US" sz="1400" dirty="0" smtClean="0"/>
              <a:t>를 </a:t>
            </a:r>
            <a:r>
              <a:rPr lang="ko-KR" altLang="en-US" sz="1400" dirty="0" err="1" smtClean="0"/>
              <a:t>빌드하는</a:t>
            </a:r>
            <a:r>
              <a:rPr lang="ko-KR" altLang="en-US" sz="1400" dirty="0" smtClean="0"/>
              <a:t> 데에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</a:t>
            </a:r>
            <a:r>
              <a:rPr lang="ko-KR" altLang="en-US" sz="1400" dirty="0" smtClean="0"/>
              <a:t>관련된 파일</a:t>
            </a:r>
            <a:endParaRPr lang="en-US" altLang="ko-KR" sz="1400" dirty="0" smtClean="0"/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err="1" smtClean="0"/>
              <a:t>devel</a:t>
            </a:r>
            <a:r>
              <a:rPr lang="en-US" altLang="ko-KR" sz="1400" dirty="0" smtClean="0"/>
              <a:t> : </a:t>
            </a:r>
            <a:r>
              <a:rPr lang="en-US" altLang="ko-KR" sz="1400" dirty="0" err="1" smtClean="0"/>
              <a:t>src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에 있는 </a:t>
            </a:r>
            <a:r>
              <a:rPr lang="en-US" altLang="ko-KR" sz="1400" dirty="0" smtClean="0"/>
              <a:t>Package </a:t>
            </a:r>
            <a:r>
              <a:rPr lang="ko-KR" altLang="en-US" sz="1400" dirty="0" smtClean="0"/>
              <a:t>들이 쓰는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*.</a:t>
            </a:r>
            <a:r>
              <a:rPr lang="en-US" altLang="ko-KR" sz="1400" dirty="0" err="1" smtClean="0"/>
              <a:t>msg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srv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및 </a:t>
            </a:r>
            <a:r>
              <a:rPr lang="en-US" altLang="ko-KR" sz="1400" dirty="0" smtClean="0"/>
              <a:t>included *.h </a:t>
            </a:r>
            <a:r>
              <a:rPr lang="ko-KR" altLang="en-US" sz="1400" dirty="0" smtClean="0"/>
              <a:t>들을 복사 및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</a:t>
            </a:r>
            <a:r>
              <a:rPr lang="ko-KR" altLang="en-US" sz="1400" dirty="0" smtClean="0"/>
              <a:t>가공해 놓는 곳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/ *.</a:t>
            </a:r>
            <a:r>
              <a:rPr lang="en-US" altLang="ko-KR" sz="1400" dirty="0" err="1" smtClean="0"/>
              <a:t>cpp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py</a:t>
            </a:r>
            <a:r>
              <a:rPr lang="en-US" altLang="ko-KR" sz="1400" dirty="0" smtClean="0"/>
              <a:t>,… </a:t>
            </a:r>
            <a:r>
              <a:rPr lang="ko-KR" altLang="en-US" sz="1400" dirty="0" smtClean="0"/>
              <a:t>등을 실행 가능한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Node </a:t>
            </a:r>
            <a:r>
              <a:rPr lang="ko-KR" altLang="en-US" sz="1400" dirty="0" smtClean="0"/>
              <a:t>파일 형태로 </a:t>
            </a:r>
            <a:r>
              <a:rPr lang="ko-KR" altLang="en-US" sz="1400" dirty="0" err="1" smtClean="0"/>
              <a:t>빌드해</a:t>
            </a:r>
            <a:r>
              <a:rPr lang="ko-KR" altLang="en-US" sz="1400" dirty="0" smtClean="0"/>
              <a:t> 놓은 곳 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54634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E:\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064896" cy="5237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23928" y="3717032"/>
            <a:ext cx="4968552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err="1" smtClean="0"/>
              <a:t>key_to_vel_pkg</a:t>
            </a:r>
            <a:r>
              <a:rPr lang="en-US" altLang="ko-KR" sz="1400" dirty="0" smtClean="0"/>
              <a:t> : </a:t>
            </a:r>
            <a:r>
              <a:rPr lang="ko-KR" altLang="en-US" sz="1400" dirty="0" smtClean="0"/>
              <a:t>여러분이 복습해 오셨다면 있어야 할 폴더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            (</a:t>
            </a:r>
            <a:r>
              <a:rPr lang="ko-KR" altLang="en-US" sz="1400" dirty="0" smtClean="0"/>
              <a:t>다운 받은 </a:t>
            </a:r>
            <a:r>
              <a:rPr lang="en-US" altLang="ko-KR" sz="1400" dirty="0" smtClean="0"/>
              <a:t>ROS Package)</a:t>
            </a:r>
          </a:p>
          <a:p>
            <a:pPr marL="0" indent="0">
              <a:buNone/>
            </a:pPr>
            <a:endParaRPr lang="en-US" altLang="ko-KR" sz="1400" dirty="0" smtClean="0"/>
          </a:p>
          <a:p>
            <a:pPr marL="0" indent="0">
              <a:buNone/>
            </a:pPr>
            <a:r>
              <a:rPr lang="en-US" altLang="ko-KR" sz="1400" dirty="0" smtClean="0"/>
              <a:t>CMakeLists.txt : </a:t>
            </a:r>
            <a:r>
              <a:rPr lang="ko-KR" altLang="en-US" sz="1400" dirty="0" smtClean="0"/>
              <a:t>아까의 </a:t>
            </a:r>
            <a:r>
              <a:rPr lang="en-US" altLang="ko-KR" sz="1400" dirty="0" smtClean="0"/>
              <a:t>Package </a:t>
            </a:r>
            <a:r>
              <a:rPr lang="ko-KR" altLang="en-US" sz="1400" dirty="0" smtClean="0"/>
              <a:t>안의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            CMakeLists.txt </a:t>
            </a:r>
            <a:r>
              <a:rPr lang="ko-KR" altLang="en-US" sz="1400" dirty="0" smtClean="0"/>
              <a:t>와 다른 파일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            (</a:t>
            </a:r>
            <a:r>
              <a:rPr lang="ko-KR" altLang="en-US" sz="1400" dirty="0" smtClean="0"/>
              <a:t>거의 다룰 일 없음</a:t>
            </a:r>
            <a:r>
              <a:rPr lang="en-US" altLang="ko-KR" sz="1400" dirty="0" smtClean="0"/>
              <a:t>)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67368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E:\3. executable fil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8" y="1412776"/>
            <a:ext cx="8063911" cy="523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smtClean="0"/>
              <a:t>*.</a:t>
            </a:r>
            <a:r>
              <a:rPr lang="en-US" altLang="ko-KR" sz="1400" dirty="0" err="1" smtClean="0"/>
              <a:t>cpp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py</a:t>
            </a:r>
            <a:r>
              <a:rPr lang="en-US" altLang="ko-KR" sz="1400" dirty="0" smtClean="0"/>
              <a:t>,… </a:t>
            </a:r>
            <a:r>
              <a:rPr lang="ko-KR" altLang="en-US" sz="1400" dirty="0" smtClean="0"/>
              <a:t>등을 실행 가능한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Node </a:t>
            </a:r>
            <a:r>
              <a:rPr lang="ko-KR" altLang="en-US" sz="1400" dirty="0" smtClean="0"/>
              <a:t>파일 형태로 </a:t>
            </a:r>
            <a:r>
              <a:rPr lang="ko-KR" altLang="en-US" sz="1400" dirty="0" err="1" smtClean="0"/>
              <a:t>빌드된</a:t>
            </a:r>
            <a:r>
              <a:rPr lang="ko-KR" altLang="en-US" sz="1400" dirty="0" smtClean="0"/>
              <a:t> 아이들 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220368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 descr="E:\4. messag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7" y="1412776"/>
            <a:ext cx="8063911" cy="523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/>
              <a:t> *.</a:t>
            </a:r>
            <a:r>
              <a:rPr lang="en-US" altLang="ko-KR" sz="1400" dirty="0" err="1"/>
              <a:t>msg</a:t>
            </a:r>
            <a:r>
              <a:rPr lang="en-US" altLang="ko-KR" sz="1400" dirty="0"/>
              <a:t>, *.</a:t>
            </a:r>
            <a:r>
              <a:rPr lang="en-US" altLang="ko-KR" sz="1400" dirty="0" err="1"/>
              <a:t>srv</a:t>
            </a:r>
            <a:r>
              <a:rPr lang="en-US" altLang="ko-KR" sz="1400" dirty="0"/>
              <a:t> </a:t>
            </a:r>
            <a:r>
              <a:rPr lang="ko-KR" altLang="en-US" sz="1400" dirty="0"/>
              <a:t>및 </a:t>
            </a:r>
            <a:r>
              <a:rPr lang="en-US" altLang="ko-KR" sz="1400" dirty="0"/>
              <a:t>included *.h </a:t>
            </a:r>
            <a:r>
              <a:rPr lang="ko-KR" altLang="en-US" sz="1400" dirty="0"/>
              <a:t>들을 복사 및</a:t>
            </a:r>
            <a:r>
              <a:rPr lang="en-US" altLang="ko-KR" sz="1400" dirty="0"/>
              <a:t/>
            </a:r>
            <a:br>
              <a:rPr lang="en-US" altLang="ko-KR" sz="1400" dirty="0"/>
            </a:br>
            <a:r>
              <a:rPr lang="en-US" altLang="ko-KR" sz="1400" dirty="0"/>
              <a:t>          </a:t>
            </a:r>
            <a:r>
              <a:rPr lang="ko-KR" altLang="en-US" sz="1400" dirty="0"/>
              <a:t>가공해 </a:t>
            </a:r>
            <a:r>
              <a:rPr lang="ko-KR" altLang="en-US" sz="1400" dirty="0" smtClean="0"/>
              <a:t>놓은 아이</a:t>
            </a:r>
            <a:r>
              <a:rPr lang="ko-KR" altLang="en-US" sz="1400" dirty="0"/>
              <a:t>들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230439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E:\3. executable fil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8" y="1412776"/>
            <a:ext cx="8063911" cy="5237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3.2 </a:t>
            </a:r>
            <a:r>
              <a:rPr lang="en-US" altLang="ko-KR" dirty="0" smtClean="0"/>
              <a:t>catkin workspace </a:t>
            </a:r>
            <a:r>
              <a:rPr lang="ko-KR" altLang="en-US" dirty="0"/>
              <a:t>구조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76056" y="3717032"/>
            <a:ext cx="4176464" cy="25202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smtClean="0"/>
              <a:t>*.</a:t>
            </a:r>
            <a:r>
              <a:rPr lang="en-US" altLang="ko-KR" sz="1400" dirty="0" err="1" smtClean="0"/>
              <a:t>cpp</a:t>
            </a:r>
            <a:r>
              <a:rPr lang="en-US" altLang="ko-KR" sz="1400" dirty="0" smtClean="0"/>
              <a:t>, *.</a:t>
            </a:r>
            <a:r>
              <a:rPr lang="en-US" altLang="ko-KR" sz="1400" dirty="0" err="1" smtClean="0"/>
              <a:t>py</a:t>
            </a:r>
            <a:r>
              <a:rPr lang="en-US" altLang="ko-KR" sz="1400" dirty="0" smtClean="0"/>
              <a:t>,… </a:t>
            </a:r>
            <a:r>
              <a:rPr lang="ko-KR" altLang="en-US" sz="1400" dirty="0" smtClean="0"/>
              <a:t>등을 실행 가능한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en-US" altLang="ko-KR" sz="1400" dirty="0" smtClean="0"/>
              <a:t>          Node </a:t>
            </a:r>
            <a:r>
              <a:rPr lang="ko-KR" altLang="en-US" sz="1400" dirty="0" smtClean="0"/>
              <a:t>파일 형태로 </a:t>
            </a:r>
            <a:r>
              <a:rPr lang="ko-KR" altLang="en-US" sz="1400" dirty="0" err="1" smtClean="0"/>
              <a:t>빌드된</a:t>
            </a:r>
            <a:r>
              <a:rPr lang="ko-KR" altLang="en-US" sz="1400" dirty="0" smtClean="0"/>
              <a:t> 아이들 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12675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E:\7. compu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25" y="1412776"/>
            <a:ext cx="8063913" cy="5237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3.3 ROS </a:t>
            </a:r>
            <a:r>
              <a:rPr lang="ko-KR" altLang="en-US" dirty="0" smtClean="0"/>
              <a:t>가 깔린 곳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44008" y="6309320"/>
            <a:ext cx="4176464" cy="86409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400" dirty="0" smtClean="0"/>
              <a:t>/opt/</a:t>
            </a:r>
            <a:r>
              <a:rPr lang="en-US" altLang="ko-KR" sz="1400" dirty="0" err="1" smtClean="0"/>
              <a:t>ros</a:t>
            </a:r>
            <a:r>
              <a:rPr lang="en-US" altLang="ko-KR" sz="1400" dirty="0" smtClean="0"/>
              <a:t>/kinetic/ </a:t>
            </a:r>
            <a:r>
              <a:rPr lang="ko-KR" altLang="en-US" sz="1400" dirty="0" smtClean="0"/>
              <a:t>에 여러분이 쓰는 </a:t>
            </a:r>
            <a:r>
              <a:rPr lang="en-US" altLang="ko-KR" sz="1400" dirty="0" smtClean="0"/>
              <a:t/>
            </a:r>
            <a:br>
              <a:rPr lang="en-US" altLang="ko-KR" sz="1400" dirty="0" smtClean="0"/>
            </a:br>
            <a:r>
              <a:rPr lang="ko-KR" altLang="en-US" sz="1400" dirty="0" smtClean="0"/>
              <a:t>모든 </a:t>
            </a:r>
            <a:r>
              <a:rPr lang="en-US" altLang="ko-KR" sz="1400" dirty="0" smtClean="0"/>
              <a:t>ROS tool </a:t>
            </a:r>
            <a:r>
              <a:rPr lang="ko-KR" altLang="en-US" sz="1400" dirty="0" smtClean="0"/>
              <a:t>들이 있습니다 </a:t>
            </a:r>
            <a:r>
              <a:rPr lang="en-US" altLang="ko-KR" sz="1400" dirty="0" smtClean="0"/>
              <a:t>(</a:t>
            </a:r>
            <a:r>
              <a:rPr lang="en-US" altLang="ko-KR" sz="1400" dirty="0" err="1" smtClean="0"/>
              <a:t>turtlesim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도 여기</a:t>
            </a:r>
            <a:r>
              <a:rPr lang="en-US" altLang="ko-KR" sz="1400" dirty="0" smtClean="0"/>
              <a:t>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804248" y="3501008"/>
            <a:ext cx="792088" cy="6480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26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3.4 </a:t>
            </a:r>
            <a:r>
              <a:rPr lang="en-US" altLang="ko-KR" dirty="0"/>
              <a:t>ROS </a:t>
            </a:r>
            <a:r>
              <a:rPr lang="en-US" altLang="ko-KR" dirty="0" smtClean="0"/>
              <a:t>Package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457200" y="1378868"/>
            <a:ext cx="8229600" cy="4525963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배포된 </a:t>
            </a:r>
            <a:r>
              <a:rPr lang="en-US" altLang="ko-KR" sz="2400" dirty="0" err="1" smtClean="0"/>
              <a:t>key_to_vel_pkg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를 여러분이 만들어 봅시다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안의 </a:t>
            </a:r>
            <a:r>
              <a:rPr lang="en-US" altLang="ko-KR" sz="2400" dirty="0" err="1" smtClean="0"/>
              <a:t>key_to_vel_pkg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를 </a:t>
            </a:r>
            <a:r>
              <a:rPr lang="en-US" altLang="ko-KR" sz="2400" dirty="0" smtClean="0"/>
              <a:t>Desktop </a:t>
            </a:r>
            <a:r>
              <a:rPr lang="ko-KR" altLang="en-US" sz="2400" dirty="0" smtClean="0"/>
              <a:t>으로 이동시켜 주세요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 smtClean="0"/>
              <a:t>/</a:t>
            </a:r>
            <a:r>
              <a:rPr lang="en-US" altLang="ko-KR" sz="2400" dirty="0" err="1" smtClean="0"/>
              <a:t>src</a:t>
            </a:r>
            <a:r>
              <a:rPr lang="en-US" altLang="ko-KR" sz="2400" dirty="0" smtClean="0"/>
              <a:t> </a:t>
            </a:r>
          </a:p>
          <a:p>
            <a:r>
              <a:rPr lang="en-US" altLang="ko-KR" sz="2400" dirty="0" smtClean="0"/>
              <a:t>$ </a:t>
            </a:r>
            <a:r>
              <a:rPr lang="en-US" altLang="ko-KR" sz="2400" dirty="0" err="1" smtClean="0"/>
              <a:t>catkin_create_pkg</a:t>
            </a:r>
            <a:r>
              <a:rPr lang="en-US" altLang="ko-KR" sz="2400" dirty="0" smtClean="0"/>
              <a:t> </a:t>
            </a:r>
            <a:r>
              <a:rPr lang="en-US" altLang="ko-KR" sz="2400" i="1" dirty="0" err="1" smtClean="0"/>
              <a:t>key_to_vel_pkg</a:t>
            </a:r>
            <a:r>
              <a:rPr lang="en-US" altLang="ko-KR" sz="2400" dirty="0" smtClean="0"/>
              <a:t> </a:t>
            </a:r>
            <a:r>
              <a:rPr lang="en-US" altLang="ko-KR" sz="2400" u="sng" dirty="0" err="1" smtClean="0"/>
              <a:t>roscpp</a:t>
            </a:r>
            <a:endParaRPr lang="en-US" altLang="ko-KR" sz="2400" u="sng" dirty="0" smtClean="0"/>
          </a:p>
          <a:p>
            <a:endParaRPr lang="en-US" altLang="ko-KR" sz="2400" b="1" u="sng" dirty="0"/>
          </a:p>
          <a:p>
            <a:endParaRPr lang="en-US" altLang="ko-KR" sz="2400" b="1" u="sng" dirty="0" smtClean="0"/>
          </a:p>
          <a:p>
            <a:r>
              <a:rPr lang="en-US" altLang="ko-KR" sz="2400" dirty="0" smtClean="0"/>
              <a:t>$ cd ~/</a:t>
            </a:r>
            <a:r>
              <a:rPr lang="en-US" altLang="ko-KR" sz="2400" dirty="0" err="1" smtClean="0"/>
              <a:t>catkin_ws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&amp;&amp; </a:t>
            </a:r>
            <a:r>
              <a:rPr lang="en-US" altLang="ko-KR" sz="2400" dirty="0" err="1" smtClean="0"/>
              <a:t>catkin_make</a:t>
            </a:r>
            <a:endParaRPr lang="en-US" altLang="ko-KR" sz="2400" dirty="0" smtClean="0"/>
          </a:p>
          <a:p>
            <a:r>
              <a:rPr lang="ko-KR" altLang="en-US" sz="2400" dirty="0" smtClean="0"/>
              <a:t>지금 만들어진 </a:t>
            </a:r>
            <a:r>
              <a:rPr lang="en-US" altLang="ko-KR" sz="2400" dirty="0" err="1" smtClean="0"/>
              <a:t>key_to_vel_pkg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와 배포된 </a:t>
            </a:r>
            <a:r>
              <a:rPr lang="en-US" altLang="ko-KR" sz="2400" dirty="0" err="1" smtClean="0"/>
              <a:t>key_to_vel_pkg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를 비교해 봅시다</a:t>
            </a:r>
            <a:r>
              <a:rPr lang="en-US" altLang="ko-KR" sz="2400" dirty="0" smtClean="0"/>
              <a:t>.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3959155" y="4465476"/>
            <a:ext cx="3093745" cy="835733"/>
            <a:chOff x="2474272" y="1297124"/>
            <a:chExt cx="3093745" cy="835733"/>
          </a:xfrm>
        </p:grpSpPr>
        <p:sp>
          <p:nvSpPr>
            <p:cNvPr id="6" name="직사각형 5"/>
            <p:cNvSpPr/>
            <p:nvPr/>
          </p:nvSpPr>
          <p:spPr>
            <a:xfrm>
              <a:off x="2474272" y="1700809"/>
              <a:ext cx="1680569" cy="43204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b="1" dirty="0" smtClean="0">
                  <a:solidFill>
                    <a:schemeClr val="tx1"/>
                  </a:solidFill>
                </a:rPr>
                <a:t>ROS Package</a:t>
              </a:r>
              <a:endParaRPr lang="ko-KR" alt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직선 화살표 연결선 6"/>
            <p:cNvCxnSpPr/>
            <p:nvPr/>
          </p:nvCxnSpPr>
          <p:spPr>
            <a:xfrm flipV="1">
              <a:off x="3314557" y="1297124"/>
              <a:ext cx="0" cy="43204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/>
            <p:cNvSpPr/>
            <p:nvPr/>
          </p:nvSpPr>
          <p:spPr>
            <a:xfrm>
              <a:off x="4066169" y="1700808"/>
              <a:ext cx="1501848" cy="43204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b="1" dirty="0" smtClean="0">
                  <a:solidFill>
                    <a:schemeClr val="tx1"/>
                  </a:solidFill>
                </a:rPr>
                <a:t>의존 </a:t>
              </a:r>
              <a:r>
                <a:rPr lang="en-US" altLang="ko-KR" sz="1600" b="1" dirty="0" smtClean="0">
                  <a:solidFill>
                    <a:schemeClr val="tx1"/>
                  </a:solidFill>
                </a:rPr>
                <a:t>Package</a:t>
              </a:r>
              <a:endParaRPr lang="ko-KR" altLang="en-US" sz="16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직선 화살표 연결선 9"/>
            <p:cNvCxnSpPr/>
            <p:nvPr/>
          </p:nvCxnSpPr>
          <p:spPr>
            <a:xfrm flipV="1">
              <a:off x="4799150" y="1297125"/>
              <a:ext cx="0" cy="43204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56234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3.4 </a:t>
            </a:r>
            <a:r>
              <a:rPr lang="en-US" altLang="ko-KR" dirty="0"/>
              <a:t>ROS </a:t>
            </a:r>
            <a:r>
              <a:rPr lang="en-US" altLang="ko-KR" dirty="0" smtClean="0"/>
              <a:t>Package </a:t>
            </a:r>
            <a:r>
              <a:rPr lang="ko-KR" altLang="en-US" dirty="0" smtClean="0"/>
              <a:t>만들기</a:t>
            </a:r>
            <a:endParaRPr lang="ko-KR" altLang="en-US" dirty="0"/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457200" y="1378868"/>
            <a:ext cx="8229600" cy="4525963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텅텅 비어있지요</a:t>
            </a:r>
            <a:r>
              <a:rPr lang="en-US" altLang="ko-KR" sz="2400" dirty="0" smtClean="0"/>
              <a:t>? </a:t>
            </a:r>
            <a:r>
              <a:rPr lang="ko-KR" altLang="en-US" sz="2400" dirty="0" smtClean="0"/>
              <a:t>그걸 여러분이 채우면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 smtClean="0"/>
              <a:t>ROS Package </a:t>
            </a:r>
            <a:r>
              <a:rPr lang="ko-KR" altLang="en-US" sz="2400" dirty="0" smtClean="0"/>
              <a:t>를 만드신 겁니다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CMakeLists.txt </a:t>
            </a:r>
            <a:r>
              <a:rPr lang="ko-KR" altLang="en-US" sz="2400" dirty="0" smtClean="0"/>
              <a:t>의 각 </a:t>
            </a:r>
            <a:r>
              <a:rPr lang="en-US" altLang="ko-KR" sz="2400" dirty="0" smtClean="0"/>
              <a:t>items </a:t>
            </a:r>
            <a:r>
              <a:rPr lang="ko-KR" altLang="en-US" sz="2400" dirty="0" smtClean="0"/>
              <a:t>설명 </a:t>
            </a:r>
            <a:r>
              <a:rPr lang="en-US" altLang="ko-KR" sz="2400" dirty="0"/>
              <a:t>: </a:t>
            </a:r>
            <a:br>
              <a:rPr lang="en-US" altLang="ko-KR" sz="2400" dirty="0"/>
            </a:br>
            <a:r>
              <a:rPr lang="en-US" altLang="ko-KR" sz="2400" dirty="0" smtClean="0"/>
              <a:t>      </a:t>
            </a:r>
            <a:r>
              <a:rPr lang="en-US" altLang="ko-KR" sz="2400" dirty="0" smtClean="0">
                <a:hlinkClick r:id="rId2"/>
              </a:rPr>
              <a:t>http</a:t>
            </a:r>
            <a:r>
              <a:rPr lang="en-US" altLang="ko-KR" sz="2400" dirty="0">
                <a:hlinkClick r:id="rId2"/>
              </a:rPr>
              <a:t>://</a:t>
            </a:r>
            <a:r>
              <a:rPr lang="en-US" altLang="ko-KR" sz="2400" dirty="0" smtClean="0">
                <a:hlinkClick r:id="rId2"/>
              </a:rPr>
              <a:t>wiki.ros.org/catkin/CMakeLists.txt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Packages.xml </a:t>
            </a:r>
            <a:r>
              <a:rPr lang="ko-KR" altLang="en-US" sz="2400" dirty="0" smtClean="0"/>
              <a:t>의 각 </a:t>
            </a:r>
            <a:r>
              <a:rPr lang="en-US" altLang="ko-KR" sz="2400" dirty="0" smtClean="0"/>
              <a:t>items </a:t>
            </a:r>
            <a:r>
              <a:rPr lang="ko-KR" altLang="en-US" sz="2400" dirty="0" smtClean="0"/>
              <a:t>설명 </a:t>
            </a:r>
            <a:r>
              <a:rPr lang="en-US" altLang="ko-KR" sz="2400" dirty="0"/>
              <a:t>: </a:t>
            </a:r>
            <a:br>
              <a:rPr lang="en-US" altLang="ko-KR" sz="2400" dirty="0"/>
            </a:br>
            <a:r>
              <a:rPr lang="en-US" altLang="ko-KR" sz="2400" dirty="0"/>
              <a:t>      </a:t>
            </a:r>
            <a:r>
              <a:rPr lang="en-US" altLang="ko-KR" sz="2400" dirty="0">
                <a:hlinkClick r:id="rId3"/>
              </a:rPr>
              <a:t>http://</a:t>
            </a:r>
            <a:r>
              <a:rPr lang="en-US" altLang="ko-KR" sz="2400" dirty="0" smtClean="0">
                <a:hlinkClick r:id="rId3"/>
              </a:rPr>
              <a:t>wiki.ros.org/catkin/package.xml</a:t>
            </a:r>
            <a:r>
              <a:rPr lang="en-US" altLang="ko-KR" sz="2400" dirty="0" smtClean="0"/>
              <a:t> 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파일을 만드시든</a:t>
            </a:r>
            <a:r>
              <a:rPr lang="en-US" altLang="ko-KR" sz="2400" dirty="0" smtClean="0"/>
              <a:t>, Desktop </a:t>
            </a:r>
            <a:r>
              <a:rPr lang="ko-KR" altLang="en-US" sz="2400" dirty="0" smtClean="0"/>
              <a:t>에 있는 </a:t>
            </a:r>
            <a:r>
              <a:rPr lang="en-US" altLang="ko-KR" sz="2400" dirty="0" smtClean="0"/>
              <a:t>Package </a:t>
            </a:r>
            <a:r>
              <a:rPr lang="ko-KR" altLang="en-US" sz="2400" dirty="0" smtClean="0"/>
              <a:t>의 파일들 을 가져다 붙이든 해서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여러분이 만드신 </a:t>
            </a:r>
            <a:r>
              <a:rPr lang="en-US" altLang="ko-KR" sz="2400" dirty="0" smtClean="0"/>
              <a:t>Package </a:t>
            </a:r>
            <a:r>
              <a:rPr lang="ko-KR" altLang="en-US" sz="2400" dirty="0" smtClean="0"/>
              <a:t>가 작동하는지 확인하여 보세요</a:t>
            </a:r>
            <a:r>
              <a:rPr lang="en-US" altLang="ko-KR" sz="2400" dirty="0" smtClean="0"/>
              <a:t>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92280" y="6075719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10</a:t>
            </a:r>
            <a:r>
              <a:rPr lang="ko-KR" altLang="en-US" b="1" dirty="0" smtClean="0"/>
              <a:t>분 갖고 놀기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1024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924944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ko-KR"/>
              <a:t>5</a:t>
            </a:r>
            <a:r>
              <a:rPr lang="ko-KR" altLang="en-US" smtClean="0"/>
              <a:t>분 </a:t>
            </a:r>
            <a:r>
              <a:rPr lang="ko-KR" altLang="en-US" dirty="0" smtClean="0"/>
              <a:t>휴식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848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2952328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강의 요약 </a:t>
            </a:r>
            <a:r>
              <a:rPr lang="en-US" altLang="ko-KR" dirty="0" smtClean="0"/>
              <a:t>1/6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2941283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viewer.py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3252158" y="2426065"/>
            <a:ext cx="3028236" cy="3388580"/>
            <a:chOff x="3252158" y="2426065"/>
            <a:chExt cx="3028236" cy="3388580"/>
          </a:xfrm>
        </p:grpSpPr>
        <p:sp>
          <p:nvSpPr>
            <p:cNvPr id="42" name="직사각형 41"/>
            <p:cNvSpPr/>
            <p:nvPr/>
          </p:nvSpPr>
          <p:spPr>
            <a:xfrm>
              <a:off x="3616099" y="2818770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020695" y="2426065"/>
              <a:ext cx="185510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“/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k_v_vel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”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3760115" y="2891648"/>
              <a:ext cx="958534" cy="646331"/>
              <a:chOff x="2627784" y="3427764"/>
              <a:chExt cx="958534" cy="646331"/>
            </a:xfrm>
          </p:grpSpPr>
          <p:sp>
            <p:nvSpPr>
              <p:cNvPr id="37" name="왼쪽 중괄호 36"/>
              <p:cNvSpPr/>
              <p:nvPr/>
            </p:nvSpPr>
            <p:spPr>
              <a:xfrm>
                <a:off x="2627784" y="3554931"/>
                <a:ext cx="216023" cy="391998"/>
              </a:xfrm>
              <a:prstGeom prst="leftBrac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2843807" y="3427764"/>
                <a:ext cx="74251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smtClean="0"/>
                  <a:t>1.012</a:t>
                </a:r>
              </a:p>
              <a:p>
                <a:r>
                  <a:rPr lang="en-US" altLang="ko-KR" dirty="0" smtClean="0"/>
                  <a:t>2.451</a:t>
                </a:r>
                <a:endParaRPr lang="ko-KR" altLang="en-US" dirty="0"/>
              </a:p>
            </p:txBody>
          </p:sp>
        </p:grpSp>
        <p:sp>
          <p:nvSpPr>
            <p:cNvPr id="11" name="자유형 10"/>
            <p:cNvSpPr/>
            <p:nvPr/>
          </p:nvSpPr>
          <p:spPr>
            <a:xfrm>
              <a:off x="3252158" y="3717032"/>
              <a:ext cx="983412" cy="2097613"/>
            </a:xfrm>
            <a:custGeom>
              <a:avLst/>
              <a:gdLst>
                <a:gd name="connsiteX0" fmla="*/ 0 w 983412"/>
                <a:gd name="connsiteY0" fmla="*/ 2881223 h 2881666"/>
                <a:gd name="connsiteX1" fmla="*/ 621102 w 983412"/>
                <a:gd name="connsiteY1" fmla="*/ 2406770 h 2881666"/>
                <a:gd name="connsiteX2" fmla="*/ 983412 w 983412"/>
                <a:gd name="connsiteY2" fmla="*/ 0 h 288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83412" h="2881666">
                  <a:moveTo>
                    <a:pt x="0" y="2881223"/>
                  </a:moveTo>
                  <a:cubicBezTo>
                    <a:pt x="228600" y="2884098"/>
                    <a:pt x="457200" y="2886974"/>
                    <a:pt x="621102" y="2406770"/>
                  </a:cubicBezTo>
                  <a:cubicBezTo>
                    <a:pt x="785004" y="1926566"/>
                    <a:pt x="884208" y="963283"/>
                    <a:pt x="983412" y="0"/>
                  </a:cubicBezTo>
                </a:path>
              </a:pathLst>
            </a:custGeom>
            <a:noFill/>
            <a:ln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610084" y="2426065"/>
            <a:ext cx="2710479" cy="1184793"/>
            <a:chOff x="3860027" y="2780928"/>
            <a:chExt cx="2710479" cy="1184793"/>
          </a:xfrm>
        </p:grpSpPr>
        <p:sp>
          <p:nvSpPr>
            <p:cNvPr id="30" name="직사각형 29"/>
            <p:cNvSpPr/>
            <p:nvPr/>
          </p:nvSpPr>
          <p:spPr>
            <a:xfrm>
              <a:off x="4258043" y="3325528"/>
              <a:ext cx="2312463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 smtClean="0">
                  <a:solidFill>
                    <a:schemeClr val="tx1"/>
                  </a:solidFill>
                </a:rPr>
                <a:t>float32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dirty="0" smtClean="0">
                  <a:solidFill>
                    <a:schemeClr val="tx1"/>
                  </a:solidFill>
                </a:rPr>
                <a:t>float32</a:t>
              </a:r>
              <a:r>
                <a:rPr lang="en-US" altLang="ko-KR" b="1" dirty="0" smtClean="0">
                  <a:solidFill>
                    <a:schemeClr val="tx1"/>
                  </a:solidFill>
                </a:rPr>
                <a:t>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32" name="왼쪽 중괄호 31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258043" y="2780928"/>
              <a:ext cx="1691692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tx1"/>
                  </a:solidFill>
                </a:rPr>
                <a:t>VelMsg.msg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3860027" y="3173633"/>
              <a:ext cx="2664295" cy="7920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11"/>
          <p:cNvSpPr/>
          <p:nvPr/>
        </p:nvSpPr>
        <p:spPr>
          <a:xfrm>
            <a:off x="5736566" y="3717985"/>
            <a:ext cx="1086928" cy="2096660"/>
          </a:xfrm>
          <a:custGeom>
            <a:avLst/>
            <a:gdLst>
              <a:gd name="connsiteX0" fmla="*/ 0 w 1086928"/>
              <a:gd name="connsiteY0" fmla="*/ 0 h 2410258"/>
              <a:gd name="connsiteX1" fmla="*/ 319177 w 1086928"/>
              <a:gd name="connsiteY1" fmla="*/ 2027207 h 2410258"/>
              <a:gd name="connsiteX2" fmla="*/ 1086928 w 1086928"/>
              <a:gd name="connsiteY2" fmla="*/ 2406770 h 2410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86928" h="2410258">
                <a:moveTo>
                  <a:pt x="0" y="0"/>
                </a:moveTo>
                <a:cubicBezTo>
                  <a:pt x="69011" y="813039"/>
                  <a:pt x="138022" y="1626079"/>
                  <a:pt x="319177" y="2027207"/>
                </a:cubicBezTo>
                <a:cubicBezTo>
                  <a:pt x="500332" y="2428335"/>
                  <a:pt x="793630" y="2417552"/>
                  <a:pt x="1086928" y="240677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9" name="그룹 48"/>
          <p:cNvGrpSpPr/>
          <p:nvPr/>
        </p:nvGrpSpPr>
        <p:grpSpPr>
          <a:xfrm>
            <a:off x="545269" y="1329050"/>
            <a:ext cx="5618865" cy="940001"/>
            <a:chOff x="1942425" y="1700808"/>
            <a:chExt cx="5618865" cy="940001"/>
          </a:xfrm>
        </p:grpSpPr>
        <p:sp>
          <p:nvSpPr>
            <p:cNvPr id="51" name="직사각형 50"/>
            <p:cNvSpPr/>
            <p:nvPr/>
          </p:nvSpPr>
          <p:spPr>
            <a:xfrm>
              <a:off x="1942425" y="1700808"/>
              <a:ext cx="3070829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Message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>
              <a:off x="3314557" y="2280768"/>
              <a:ext cx="0" cy="3600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직사각형 52"/>
            <p:cNvSpPr/>
            <p:nvPr/>
          </p:nvSpPr>
          <p:spPr>
            <a:xfrm>
              <a:off x="4817028" y="1700808"/>
              <a:ext cx="274426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ROS Topic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54" name="직선 화살표 연결선 53"/>
            <p:cNvCxnSpPr/>
            <p:nvPr/>
          </p:nvCxnSpPr>
          <p:spPr>
            <a:xfrm>
              <a:off x="6189159" y="2244764"/>
              <a:ext cx="9012" cy="39604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3387978" y="5661248"/>
            <a:ext cx="3182528" cy="1093839"/>
            <a:chOff x="3387978" y="5661248"/>
            <a:chExt cx="3182528" cy="1093839"/>
          </a:xfrm>
        </p:grpSpPr>
        <p:sp>
          <p:nvSpPr>
            <p:cNvPr id="35" name="직사각형 34"/>
            <p:cNvSpPr/>
            <p:nvPr/>
          </p:nvSpPr>
          <p:spPr>
            <a:xfrm>
              <a:off x="3387978" y="6179024"/>
              <a:ext cx="1359932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Publish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3" name="직선 화살표 연결선 42"/>
            <p:cNvCxnSpPr/>
            <p:nvPr/>
          </p:nvCxnSpPr>
          <p:spPr>
            <a:xfrm flipH="1" flipV="1">
              <a:off x="3860141" y="5787261"/>
              <a:ext cx="207803" cy="39176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직사각형 43"/>
            <p:cNvSpPr/>
            <p:nvPr/>
          </p:nvSpPr>
          <p:spPr>
            <a:xfrm>
              <a:off x="4920075" y="6179023"/>
              <a:ext cx="1650431" cy="5760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 smtClean="0">
                  <a:solidFill>
                    <a:schemeClr val="tx1"/>
                  </a:solidFill>
                </a:rPr>
                <a:t>Subscribe</a:t>
              </a:r>
              <a:endParaRPr lang="ko-KR" altLang="en-US" sz="2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5" name="직선 화살표 연결선 44"/>
            <p:cNvCxnSpPr/>
            <p:nvPr/>
          </p:nvCxnSpPr>
          <p:spPr>
            <a:xfrm flipV="1">
              <a:off x="5875797" y="5661248"/>
              <a:ext cx="208371" cy="51777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직사각형 45"/>
          <p:cNvSpPr/>
          <p:nvPr/>
        </p:nvSpPr>
        <p:spPr>
          <a:xfrm>
            <a:off x="532315" y="5057810"/>
            <a:ext cx="2717875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</a:t>
            </a:r>
            <a:r>
              <a:rPr lang="en-US" altLang="ko-KR" sz="2000" b="1" dirty="0" err="1" smtClean="0">
                <a:solidFill>
                  <a:schemeClr val="tx1"/>
                </a:solidFill>
              </a:rPr>
              <a:t>key_to_vel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6735794" y="5057810"/>
            <a:ext cx="2218774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“viewer”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60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ROS </a:t>
            </a:r>
            <a:r>
              <a:rPr lang="ko-KR" altLang="en-US" dirty="0" smtClean="0"/>
              <a:t>필수 스킬 </a:t>
            </a:r>
            <a:r>
              <a:rPr lang="ko-KR" altLang="en-US" dirty="0" err="1" smtClean="0"/>
              <a:t>체크표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</a:t>
            </a:r>
            <a:r>
              <a:rPr lang="ko-KR" altLang="en-US" dirty="0" smtClean="0"/>
              <a:t>의 특징과 </a:t>
            </a:r>
            <a:r>
              <a:rPr lang="ko-KR" altLang="en-US" dirty="0" err="1" smtClean="0"/>
              <a:t>실행법을</a:t>
            </a:r>
            <a:r>
              <a:rPr lang="ko-KR" altLang="en-US" dirty="0" smtClean="0"/>
              <a:t> 설명할 수 있다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/>
              <a:t>O</a:t>
            </a:r>
            <a:r>
              <a:rPr lang="en-US" altLang="ko-KR" dirty="0" smtClean="0"/>
              <a:t>] </a:t>
            </a:r>
            <a:r>
              <a:rPr lang="ko-KR" altLang="en-US" dirty="0" smtClean="0"/>
              <a:t>남의 </a:t>
            </a:r>
            <a:r>
              <a:rPr lang="en-US" altLang="ko-KR" dirty="0" smtClean="0"/>
              <a:t>ROS Package</a:t>
            </a:r>
            <a:r>
              <a:rPr lang="ko-KR" altLang="en-US" dirty="0" smtClean="0"/>
              <a:t>를 개조할 수 있다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en-US" altLang="ko-KR" b="1" dirty="0" smtClean="0"/>
              <a:t>O</a:t>
            </a:r>
            <a:r>
              <a:rPr lang="en-US" altLang="ko-KR" dirty="0" smtClean="0"/>
              <a:t>] ROS Package</a:t>
            </a:r>
            <a:r>
              <a:rPr lang="ko-KR" altLang="en-US" dirty="0" smtClean="0"/>
              <a:t>를 만들어낼 수 있다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en-US" altLang="ko-KR" dirty="0" smtClean="0"/>
              <a:t>“</a:t>
            </a:r>
            <a:r>
              <a:rPr lang="ko-KR" altLang="en-US" dirty="0" smtClean="0"/>
              <a:t>이젠 나도 할 수 있다</a:t>
            </a:r>
            <a:r>
              <a:rPr lang="en-US" altLang="ko-KR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693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숙제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ko-KR" altLang="en-US" dirty="0" smtClean="0"/>
              <a:t>로봇의 </a:t>
            </a:r>
            <a:r>
              <a:rPr lang="en-US" altLang="ko-KR" dirty="0" smtClean="0"/>
              <a:t>Feedback (2017/04/20 </a:t>
            </a:r>
            <a:r>
              <a:rPr lang="ko-KR" altLang="en-US" dirty="0" smtClean="0"/>
              <a:t>까지</a:t>
            </a:r>
            <a:r>
              <a:rPr lang="en-US" altLang="ko-KR" dirty="0" smtClean="0"/>
              <a:t>)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smtClean="0"/>
              <a:t>각 조별 </a:t>
            </a:r>
            <a:r>
              <a:rPr lang="en-US" altLang="ko-KR" dirty="0" smtClean="0"/>
              <a:t>(</a:t>
            </a:r>
            <a:r>
              <a:rPr lang="ko-KR" altLang="en-US" dirty="0" smtClean="0"/>
              <a:t>분야별</a:t>
            </a:r>
            <a:r>
              <a:rPr lang="en-US" altLang="ko-KR" dirty="0" smtClean="0"/>
              <a:t>) </a:t>
            </a:r>
            <a:r>
              <a:rPr lang="ko-KR" altLang="en-US" dirty="0" smtClean="0"/>
              <a:t>관점에서 자율주행에 필요할 법 한 </a:t>
            </a:r>
            <a:r>
              <a:rPr lang="en-US" altLang="ko-KR" dirty="0" smtClean="0"/>
              <a:t>ROS Package </a:t>
            </a:r>
            <a:r>
              <a:rPr lang="ko-KR" altLang="en-US" dirty="0" smtClean="0"/>
              <a:t>들을 찾아보기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 smtClean="0"/>
          </a:p>
          <a:p>
            <a:pPr marL="514350" indent="-514350">
              <a:buAutoNum type="arabicPeriod"/>
            </a:pPr>
            <a:r>
              <a:rPr lang="ko-KR" altLang="en-US" dirty="0" smtClean="0"/>
              <a:t>다음 시간에 각 조별 </a:t>
            </a:r>
            <a:r>
              <a:rPr lang="en-US" altLang="ko-KR" dirty="0" smtClean="0"/>
              <a:t>Review</a:t>
            </a:r>
            <a:br>
              <a:rPr lang="en-US" altLang="ko-KR" dirty="0" smtClean="0"/>
            </a:b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21822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마무리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단톡방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대여장에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참석</a:t>
            </a:r>
            <a:r>
              <a:rPr lang="en-US" altLang="ko-KR" dirty="0" smtClean="0"/>
              <a:t>” </a:t>
            </a:r>
            <a:r>
              <a:rPr lang="ko-KR" altLang="en-US" dirty="0" smtClean="0"/>
              <a:t>표시 후 대여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28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다음주 필요한 것들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72366" y="1917316"/>
            <a:ext cx="4490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/>
              <a:t>우분투</a:t>
            </a:r>
            <a:r>
              <a:rPr lang="ko-KR" altLang="en-US" sz="2400" b="1" dirty="0" smtClean="0"/>
              <a:t> </a:t>
            </a:r>
            <a:r>
              <a:rPr lang="en-US" altLang="ko-KR" sz="2400" b="1" dirty="0" smtClean="0"/>
              <a:t>16.04 </a:t>
            </a:r>
            <a:r>
              <a:rPr lang="ko-KR" altLang="en-US" sz="2400" b="1" dirty="0" smtClean="0"/>
              <a:t>가 설치된 노트북</a:t>
            </a:r>
            <a:endParaRPr lang="ko-KR" altLang="en-US" sz="2400" b="1" dirty="0"/>
          </a:p>
        </p:txBody>
      </p:sp>
      <p:pic>
        <p:nvPicPr>
          <p:cNvPr id="3" name="Picture 2" descr="노트북에 대한 이미지 검색결과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2" t="13738" r="42219" b="5794"/>
          <a:stretch/>
        </p:blipFill>
        <p:spPr bwMode="auto">
          <a:xfrm>
            <a:off x="1187624" y="1614684"/>
            <a:ext cx="1707545" cy="106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OS  책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03" t="5756" r="13959" b="3989"/>
          <a:stretch/>
        </p:blipFill>
        <p:spPr bwMode="auto">
          <a:xfrm>
            <a:off x="1532633" y="3227784"/>
            <a:ext cx="1017525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372366" y="3825043"/>
            <a:ext cx="3387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ROS </a:t>
            </a:r>
            <a:r>
              <a:rPr lang="ko-KR" altLang="en-US" sz="2400" b="1" dirty="0" smtClean="0"/>
              <a:t>에 관한 기본 지식</a:t>
            </a:r>
            <a:endParaRPr lang="en-US" altLang="ko-KR" sz="2400" b="1" dirty="0" smtClean="0"/>
          </a:p>
        </p:txBody>
      </p:sp>
      <p:pic>
        <p:nvPicPr>
          <p:cNvPr id="1030" name="Picture 6" descr="https://dwa5x7aod66zk.cloudfront.net/assets/pack/logo-github-fe55a081ff239877f791f5882f9c3cddc371653c88d9b06f504ea10f453996ed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1" t="18900" r="15796" b="16976"/>
          <a:stretch/>
        </p:blipFill>
        <p:spPr bwMode="auto">
          <a:xfrm>
            <a:off x="1161198" y="5390576"/>
            <a:ext cx="1954058" cy="61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372365" y="5465135"/>
            <a:ext cx="20649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GITHUB </a:t>
            </a:r>
            <a:r>
              <a:rPr lang="ko-KR" altLang="en-US" sz="2400" b="1" dirty="0" smtClean="0"/>
              <a:t>계정</a:t>
            </a:r>
            <a:endParaRPr lang="en-US" altLang="ko-KR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62654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29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320675" y="5589240"/>
            <a:ext cx="1783487" cy="870677"/>
          </a:xfrm>
          <a:prstGeom prst="roundRect">
            <a:avLst>
              <a:gd name="adj" fmla="val 40546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강의 요약 </a:t>
            </a:r>
            <a:r>
              <a:rPr lang="en-US" altLang="ko-KR" dirty="0"/>
              <a:t>2/6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2555776" y="6021288"/>
            <a:ext cx="4104456" cy="0"/>
          </a:xfrm>
          <a:prstGeom prst="straightConnector1">
            <a:avLst/>
          </a:prstGeom>
          <a:ln w="57150">
            <a:solidFill>
              <a:schemeClr val="accent3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6955348" y="5589239"/>
            <a:ext cx="1779666" cy="908405"/>
          </a:xfrm>
          <a:prstGeom prst="roundRect">
            <a:avLst>
              <a:gd name="adj" fmla="val 4351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346913" y="5589240"/>
            <a:ext cx="1776815" cy="864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key_to_vel.cpp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125101" y="5592530"/>
            <a:ext cx="1440160" cy="8640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2"/>
                </a:solidFill>
              </a:rPr>
              <a:t>viewer.py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0" y="5057810"/>
            <a:ext cx="2717875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</a:t>
            </a:r>
            <a:r>
              <a:rPr lang="en-US" altLang="ko-KR" sz="2000" b="1" dirty="0" err="1" smtClean="0">
                <a:solidFill>
                  <a:schemeClr val="tx1"/>
                </a:solidFill>
              </a:rPr>
              <a:t>key_to_vel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735794" y="5057810"/>
            <a:ext cx="2218774" cy="4320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“viewer” Node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3214499" y="3144178"/>
            <a:ext cx="2952327" cy="1715254"/>
            <a:chOff x="3707905" y="2780928"/>
            <a:chExt cx="2952327" cy="1715254"/>
          </a:xfrm>
        </p:grpSpPr>
        <p:sp>
          <p:nvSpPr>
            <p:cNvPr id="27" name="직사각형 26"/>
            <p:cNvSpPr/>
            <p:nvPr/>
          </p:nvSpPr>
          <p:spPr>
            <a:xfrm>
              <a:off x="4258044" y="3325528"/>
              <a:ext cx="2402188" cy="44629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b="1" dirty="0" smtClean="0">
                  <a:solidFill>
                    <a:schemeClr val="tx1"/>
                  </a:solidFill>
                </a:rPr>
                <a:t>float32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vel_linear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r>
                <a:rPr lang="en-US" altLang="ko-KR" b="1" dirty="0" smtClean="0">
                  <a:solidFill>
                    <a:schemeClr val="tx1"/>
                  </a:solidFill>
                </a:rPr>
                <a:t>float32 </a:t>
              </a:r>
              <a:r>
                <a:rPr lang="en-US" altLang="ko-KR" b="1" dirty="0" err="1" smtClean="0">
                  <a:solidFill>
                    <a:schemeClr val="tx1"/>
                  </a:solidFill>
                </a:rPr>
                <a:t>vel_angular</a:t>
              </a:r>
              <a:endParaRPr lang="en-US" altLang="ko-KR" b="1" dirty="0" smtClean="0">
                <a:solidFill>
                  <a:schemeClr val="tx1"/>
                </a:solidFill>
              </a:endParaRPr>
            </a:p>
          </p:txBody>
        </p:sp>
        <p:sp>
          <p:nvSpPr>
            <p:cNvPr id="10" name="왼쪽 중괄호 9"/>
            <p:cNvSpPr/>
            <p:nvPr/>
          </p:nvSpPr>
          <p:spPr>
            <a:xfrm>
              <a:off x="3945676" y="3352675"/>
              <a:ext cx="216023" cy="391998"/>
            </a:xfrm>
            <a:prstGeom prst="leftBrac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481990" y="2780928"/>
              <a:ext cx="1375504" cy="2127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err="1" smtClean="0">
                  <a:solidFill>
                    <a:schemeClr val="tx1"/>
                  </a:solidFill>
                </a:rPr>
                <a:t>VelSrv.srv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3707905" y="3165452"/>
              <a:ext cx="2880319" cy="133073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3764638" y="4391809"/>
            <a:ext cx="2402188" cy="446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bool </a:t>
            </a:r>
            <a:r>
              <a:rPr lang="en-US" altLang="ko-KR" b="1" dirty="0" err="1" smtClean="0">
                <a:solidFill>
                  <a:schemeClr val="tx1"/>
                </a:solidFill>
              </a:rPr>
              <a:t>is_vel_received</a:t>
            </a:r>
            <a:endParaRPr lang="en-US" altLang="ko-KR" b="1" dirty="0" smtClean="0">
              <a:solidFill>
                <a:schemeClr val="tx1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452270" y="4355376"/>
            <a:ext cx="2454062" cy="0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사각형 설명선 25"/>
          <p:cNvSpPr/>
          <p:nvPr/>
        </p:nvSpPr>
        <p:spPr>
          <a:xfrm>
            <a:off x="6280030" y="1512159"/>
            <a:ext cx="2555776" cy="1106605"/>
          </a:xfrm>
          <a:prstGeom prst="wedgeRectCallout">
            <a:avLst>
              <a:gd name="adj1" fmla="val -61275"/>
              <a:gd name="adj2" fmla="val 10756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단</a:t>
            </a:r>
            <a:r>
              <a:rPr lang="en-US" altLang="ko-KR" dirty="0" smtClean="0">
                <a:solidFill>
                  <a:schemeClr val="tx1"/>
                </a:solidFill>
              </a:rPr>
              <a:t>, 1</a:t>
            </a:r>
            <a:r>
              <a:rPr lang="ko-KR" altLang="en-US" dirty="0" smtClean="0">
                <a:solidFill>
                  <a:schemeClr val="tx1"/>
                </a:solidFill>
              </a:rPr>
              <a:t>회 송수신 후 소멸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853082" y="5489856"/>
            <a:ext cx="1652438" cy="212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“/</a:t>
            </a:r>
            <a:r>
              <a:rPr lang="en-US" altLang="ko-KR" b="1" dirty="0" err="1" smtClean="0">
                <a:solidFill>
                  <a:schemeClr val="tx1"/>
                </a:solidFill>
              </a:rPr>
              <a:t>k_v_vel_srv</a:t>
            </a:r>
            <a:r>
              <a:rPr lang="en-US" altLang="ko-KR" b="1" dirty="0" smtClean="0">
                <a:solidFill>
                  <a:schemeClr val="tx1"/>
                </a:solidFill>
              </a:rPr>
              <a:t>”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97778" y="2286071"/>
            <a:ext cx="2744262" cy="5760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>
                <a:solidFill>
                  <a:schemeClr val="tx1"/>
                </a:solidFill>
              </a:rPr>
              <a:t>ROS Service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1569909" y="2830027"/>
            <a:ext cx="1372131" cy="59897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15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저번 강의 요약 </a:t>
            </a:r>
            <a:r>
              <a:rPr lang="en-US" altLang="ko-KR" dirty="0"/>
              <a:t>3/6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611139" y="6010381"/>
            <a:ext cx="39824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b="1" dirty="0" smtClean="0"/>
              <a:t>관리자 </a:t>
            </a:r>
            <a:r>
              <a:rPr lang="en-US" altLang="ko-KR" sz="3200" b="1" dirty="0" smtClean="0"/>
              <a:t>- ROSCORE</a:t>
            </a:r>
            <a:endParaRPr lang="ko-KR" altLang="en-US" sz="3200" b="1" dirty="0"/>
          </a:p>
        </p:txBody>
      </p:sp>
      <p:sp>
        <p:nvSpPr>
          <p:cNvPr id="24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3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pic>
        <p:nvPicPr>
          <p:cNvPr id="2050" name="Picture 2" descr="magician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4705" y="1628800"/>
            <a:ext cx="3475358" cy="437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67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</a:t>
            </a:r>
            <a:r>
              <a:rPr lang="ko-KR" altLang="en-US" dirty="0" smtClean="0"/>
              <a:t>요약 </a:t>
            </a:r>
            <a:r>
              <a:rPr lang="en-US" altLang="ko-KR" dirty="0"/>
              <a:t>4/6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473075" y="2604662"/>
            <a:ext cx="4469399" cy="3070786"/>
            <a:chOff x="4476959" y="2604662"/>
            <a:chExt cx="4469399" cy="3070786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4476959" y="3356992"/>
              <a:ext cx="3887728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 smtClean="0">
                  <a:solidFill>
                    <a:schemeClr val="accent2"/>
                  </a:solidFill>
                </a:rPr>
                <a:t>receive_camera_img.cpp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26" name="직선 화살표 연결선 25"/>
            <p:cNvCxnSpPr/>
            <p:nvPr/>
          </p:nvCxnSpPr>
          <p:spPr>
            <a:xfrm>
              <a:off x="4618404" y="4869160"/>
              <a:ext cx="505305" cy="0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모서리가 둥근 직사각형 26"/>
            <p:cNvSpPr/>
            <p:nvPr/>
          </p:nvSpPr>
          <p:spPr>
            <a:xfrm>
              <a:off x="4476959" y="3933056"/>
              <a:ext cx="3489196" cy="435338"/>
            </a:xfrm>
            <a:prstGeom prst="roundRect">
              <a:avLst>
                <a:gd name="adj" fmla="val 4054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2"/>
                  </a:solidFill>
                </a:rPr>
                <a:t>c</a:t>
              </a:r>
              <a:r>
                <a:rPr lang="en-US" altLang="ko-KR" b="1" dirty="0" smtClean="0">
                  <a:solidFill>
                    <a:schemeClr val="accent2"/>
                  </a:solidFill>
                </a:rPr>
                <a:t>ompresser.cpp</a:t>
              </a:r>
              <a:endParaRPr lang="ko-KR" altLang="en-US" b="1" dirty="0">
                <a:solidFill>
                  <a:schemeClr val="accent2"/>
                </a:solidFill>
              </a:endParaRPr>
            </a:p>
          </p:txBody>
        </p:sp>
        <p:cxnSp>
          <p:nvCxnSpPr>
            <p:cNvPr id="31" name="직선 화살표 연결선 30"/>
            <p:cNvCxnSpPr/>
            <p:nvPr/>
          </p:nvCxnSpPr>
          <p:spPr>
            <a:xfrm>
              <a:off x="4739997" y="5157192"/>
              <a:ext cx="0" cy="518256"/>
            </a:xfrm>
            <a:prstGeom prst="straightConnector1">
              <a:avLst/>
            </a:prstGeom>
            <a:ln w="57150">
              <a:solidFill>
                <a:schemeClr val="accent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4476959" y="2604662"/>
              <a:ext cx="3233449" cy="369332"/>
            </a:xfrm>
            <a:prstGeom prst="rect">
              <a:avLst/>
            </a:prstGeom>
            <a:noFill/>
            <a:ln w="28575">
              <a:solidFill>
                <a:schemeClr val="tx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>
                  <a:solidFill>
                    <a:schemeClr val="tx2"/>
                  </a:solidFill>
                </a:rPr>
                <a:t>remote_camera_proc.launch</a:t>
              </a:r>
              <a:endParaRPr lang="ko-KR" alt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159144" y="4684494"/>
              <a:ext cx="1356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image_raw</a:t>
              </a:r>
              <a:endParaRPr lang="ko-KR" altLang="en-US" b="1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159144" y="5231654"/>
              <a:ext cx="22706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 err="1" smtClean="0"/>
                <a:t>compressed_image</a:t>
              </a:r>
              <a:endParaRPr lang="ko-KR" altLang="en-US" b="1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562646" y="4972526"/>
              <a:ext cx="13837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i</a:t>
              </a:r>
              <a:r>
                <a:rPr lang="en-US" altLang="ko-KR" b="1" dirty="0" smtClean="0"/>
                <a:t>mage.msg</a:t>
              </a:r>
              <a:endParaRPr lang="ko-KR" altLang="en-US" b="1" dirty="0"/>
            </a:p>
          </p:txBody>
        </p:sp>
        <p:sp>
          <p:nvSpPr>
            <p:cNvPr id="10" name="오른쪽 중괄호 9"/>
            <p:cNvSpPr/>
            <p:nvPr/>
          </p:nvSpPr>
          <p:spPr>
            <a:xfrm>
              <a:off x="7342702" y="4797152"/>
              <a:ext cx="258144" cy="720080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52" name="Picture 4" descr="관련 이미지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2" t="13229" r="2839" b="6526"/>
          <a:stretch/>
        </p:blipFill>
        <p:spPr bwMode="auto">
          <a:xfrm>
            <a:off x="5724128" y="2855217"/>
            <a:ext cx="2476500" cy="2198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/>
          <p:cNvSpPr txBox="1"/>
          <p:nvPr/>
        </p:nvSpPr>
        <p:spPr>
          <a:xfrm>
            <a:off x="5347801" y="5231654"/>
            <a:ext cx="3282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“</a:t>
            </a:r>
            <a:r>
              <a:rPr lang="en-US" altLang="ko-KR" b="1" dirty="0" err="1" smtClean="0"/>
              <a:t>img_proc_remote</a:t>
            </a:r>
            <a:r>
              <a:rPr lang="en-US" altLang="ko-KR" b="1" dirty="0" smtClean="0"/>
              <a:t>” package</a:t>
            </a:r>
            <a:endParaRPr lang="ko-KR" altLang="en-US" b="1" dirty="0"/>
          </a:p>
        </p:txBody>
      </p:sp>
      <p:grpSp>
        <p:nvGrpSpPr>
          <p:cNvPr id="84" name="그룹 83"/>
          <p:cNvGrpSpPr/>
          <p:nvPr/>
        </p:nvGrpSpPr>
        <p:grpSpPr>
          <a:xfrm>
            <a:off x="5904372" y="5816670"/>
            <a:ext cx="2116012" cy="840002"/>
            <a:chOff x="1950222" y="2594327"/>
            <a:chExt cx="2116012" cy="840002"/>
          </a:xfrm>
        </p:grpSpPr>
        <p:sp>
          <p:nvSpPr>
            <p:cNvPr id="85" name="직사각형 84"/>
            <p:cNvSpPr/>
            <p:nvPr/>
          </p:nvSpPr>
          <p:spPr>
            <a:xfrm>
              <a:off x="1950222" y="3067709"/>
              <a:ext cx="2116012" cy="3666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 smtClean="0">
                  <a:solidFill>
                    <a:schemeClr val="tx1"/>
                  </a:solidFill>
                </a:rPr>
                <a:t>ROS Package</a:t>
              </a:r>
              <a:endParaRPr lang="ko-KR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직선 화살표 연결선 85"/>
            <p:cNvCxnSpPr/>
            <p:nvPr/>
          </p:nvCxnSpPr>
          <p:spPr>
            <a:xfrm flipV="1">
              <a:off x="3017820" y="2594327"/>
              <a:ext cx="0" cy="39604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모서리가 둥근 사각형 설명선 2"/>
          <p:cNvSpPr/>
          <p:nvPr/>
        </p:nvSpPr>
        <p:spPr>
          <a:xfrm>
            <a:off x="168275" y="2348880"/>
            <a:ext cx="4979789" cy="3665812"/>
          </a:xfrm>
          <a:prstGeom prst="wedgeRoundRectCallout">
            <a:avLst>
              <a:gd name="adj1" fmla="val 62304"/>
              <a:gd name="adj2" fmla="val -21082"/>
              <a:gd name="adj3" fmla="val 16667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89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</a:t>
            </a:r>
            <a:r>
              <a:rPr lang="ko-KR" altLang="en-US" dirty="0" smtClean="0"/>
              <a:t>요약 </a:t>
            </a:r>
            <a:r>
              <a:rPr lang="en-US" altLang="ko-KR" dirty="0"/>
              <a:t>5/6</a:t>
            </a:r>
            <a:endParaRPr lang="ko-KR" altLang="en-US" dirty="0"/>
          </a:p>
        </p:txBody>
      </p:sp>
      <p:sp>
        <p:nvSpPr>
          <p:cNvPr id="5" name="AutoShape 4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운영체제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내용 개체 틀 2"/>
          <p:cNvSpPr>
            <a:spLocks noGrp="1"/>
          </p:cNvSpPr>
          <p:nvPr>
            <p:ph idx="1"/>
          </p:nvPr>
        </p:nvSpPr>
        <p:spPr>
          <a:xfrm>
            <a:off x="457200" y="1378868"/>
            <a:ext cx="8229600" cy="4525963"/>
          </a:xfrm>
        </p:spPr>
        <p:txBody>
          <a:bodyPr>
            <a:noAutofit/>
          </a:bodyPr>
          <a:lstStyle/>
          <a:p>
            <a:r>
              <a:rPr lang="en-US" altLang="ko-KR" sz="2400" b="1" dirty="0" err="1"/>
              <a:t>r</a:t>
            </a:r>
            <a:r>
              <a:rPr lang="en-US" altLang="ko-KR" sz="2400" b="1" dirty="0" err="1" smtClean="0"/>
              <a:t>oscore</a:t>
            </a:r>
            <a:endParaRPr lang="en-US" altLang="ko-KR" sz="2400" b="1" dirty="0" smtClean="0"/>
          </a:p>
          <a:p>
            <a:r>
              <a:rPr lang="en-US" altLang="ko-KR" sz="2400" b="1" dirty="0" err="1"/>
              <a:t>r</a:t>
            </a:r>
            <a:r>
              <a:rPr lang="en-US" altLang="ko-KR" sz="2400" b="1" dirty="0" err="1" smtClean="0"/>
              <a:t>osrun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roslaunch</a:t>
            </a:r>
            <a:endParaRPr lang="en-US" altLang="ko-KR" sz="2400" b="1" dirty="0" smtClean="0"/>
          </a:p>
          <a:p>
            <a:endParaRPr lang="en-US" altLang="ko-KR" sz="2400" b="1" dirty="0"/>
          </a:p>
          <a:p>
            <a:r>
              <a:rPr lang="en-US" altLang="ko-KR" sz="2400" b="1" dirty="0" err="1" smtClean="0"/>
              <a:t>rosnode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rostopic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rosservice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rosmsg</a:t>
            </a:r>
            <a:endParaRPr lang="en-US" altLang="ko-KR" sz="2400" b="1" dirty="0" smtClean="0"/>
          </a:p>
          <a:p>
            <a:endParaRPr lang="en-US" altLang="ko-KR" sz="2400" b="1" dirty="0" smtClean="0"/>
          </a:p>
          <a:p>
            <a:r>
              <a:rPr lang="en-US" altLang="ko-KR" sz="2400" b="1" dirty="0" err="1" smtClean="0"/>
              <a:t>rospack</a:t>
            </a:r>
            <a:endParaRPr lang="en-US" altLang="ko-KR" sz="2400" b="1" dirty="0" smtClean="0"/>
          </a:p>
          <a:p>
            <a:r>
              <a:rPr lang="en-US" altLang="ko-KR" sz="2400" b="1" dirty="0" err="1" smtClean="0"/>
              <a:t>roscd</a:t>
            </a:r>
            <a:endParaRPr lang="en-US" altLang="ko-KR" sz="2400" b="1" dirty="0" smtClean="0"/>
          </a:p>
          <a:p>
            <a:r>
              <a:rPr lang="en-US" altLang="ko-KR" sz="2400" b="1" dirty="0" smtClean="0"/>
              <a:t>…</a:t>
            </a:r>
          </a:p>
          <a:p>
            <a:endParaRPr lang="en-US" altLang="ko-KR" sz="2400" b="1" dirty="0" smtClean="0"/>
          </a:p>
        </p:txBody>
      </p:sp>
      <p:sp>
        <p:nvSpPr>
          <p:cNvPr id="9" name="직사각형 8"/>
          <p:cNvSpPr/>
          <p:nvPr/>
        </p:nvSpPr>
        <p:spPr>
          <a:xfrm>
            <a:off x="2987824" y="1461613"/>
            <a:ext cx="3288034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Core </a:t>
            </a:r>
            <a:r>
              <a:rPr lang="ko-KR" altLang="en-US" sz="2400" dirty="0" smtClean="0">
                <a:solidFill>
                  <a:schemeClr val="tx1"/>
                </a:solidFill>
              </a:rPr>
              <a:t>가동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987824" y="193712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가동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987824" y="239700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Launch </a:t>
            </a:r>
            <a:r>
              <a:rPr lang="ko-KR" altLang="en-US" sz="2400" dirty="0" smtClean="0">
                <a:solidFill>
                  <a:schemeClr val="tx1"/>
                </a:solidFill>
              </a:rPr>
              <a:t>가동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987824" y="3249164"/>
            <a:ext cx="360040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Node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987824" y="3724671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Topic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987824" y="4165104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Service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987824" y="4574680"/>
            <a:ext cx="4044626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Message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987824" y="5436838"/>
            <a:ext cx="3888432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Package </a:t>
            </a:r>
            <a:r>
              <a:rPr lang="ko-KR" altLang="en-US" sz="2400" dirty="0" smtClean="0">
                <a:solidFill>
                  <a:schemeClr val="tx1"/>
                </a:solidFill>
              </a:rPr>
              <a:t>탐색 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2987824" y="5877271"/>
            <a:ext cx="4211960" cy="288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 smtClean="0">
                <a:solidFill>
                  <a:schemeClr val="tx1"/>
                </a:solidFill>
              </a:rPr>
              <a:t>ROS </a:t>
            </a:r>
            <a:r>
              <a:rPr lang="ko-KR" altLang="en-US" sz="2400" dirty="0" smtClean="0">
                <a:solidFill>
                  <a:schemeClr val="tx1"/>
                </a:solidFill>
              </a:rPr>
              <a:t>판 </a:t>
            </a:r>
            <a:r>
              <a:rPr lang="en-US" altLang="ko-KR" sz="2400" dirty="0" smtClean="0">
                <a:solidFill>
                  <a:schemeClr val="tx1"/>
                </a:solidFill>
              </a:rPr>
              <a:t>cd </a:t>
            </a:r>
            <a:r>
              <a:rPr lang="ko-KR" altLang="en-US" sz="2400" dirty="0" smtClean="0">
                <a:solidFill>
                  <a:schemeClr val="tx1"/>
                </a:solidFill>
              </a:rPr>
              <a:t>명령어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56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저번 강의 요약 </a:t>
            </a:r>
            <a:r>
              <a:rPr lang="en-US" altLang="ko-KR" dirty="0" smtClean="0"/>
              <a:t>6/6</a:t>
            </a:r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168275" y="1763011"/>
            <a:ext cx="8868221" cy="4831333"/>
            <a:chOff x="168275" y="1763011"/>
            <a:chExt cx="8868221" cy="4831333"/>
          </a:xfrm>
        </p:grpSpPr>
        <p:pic>
          <p:nvPicPr>
            <p:cNvPr id="4" name="Picture 2" descr="magician hand에 대한 이미지 검색결과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275" y="1763011"/>
              <a:ext cx="8868221" cy="48313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/>
            <p:cNvGrpSpPr/>
            <p:nvPr/>
          </p:nvGrpSpPr>
          <p:grpSpPr>
            <a:xfrm>
              <a:off x="2873423" y="4456852"/>
              <a:ext cx="3188536" cy="1537804"/>
              <a:chOff x="-1408994" y="2993804"/>
              <a:chExt cx="3888431" cy="1875357"/>
            </a:xfrm>
          </p:grpSpPr>
          <p:sp>
            <p:nvSpPr>
              <p:cNvPr id="6" name="직사각형 5"/>
              <p:cNvSpPr/>
              <p:nvPr/>
            </p:nvSpPr>
            <p:spPr>
              <a:xfrm>
                <a:off x="-1408994" y="2993804"/>
                <a:ext cx="3888431" cy="18753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/>
              </a:p>
            </p:txBody>
          </p:sp>
          <p:grpSp>
            <p:nvGrpSpPr>
              <p:cNvPr id="7" name="그룹 6"/>
              <p:cNvGrpSpPr/>
              <p:nvPr/>
            </p:nvGrpSpPr>
            <p:grpSpPr>
              <a:xfrm>
                <a:off x="-1408994" y="3157387"/>
                <a:ext cx="3809144" cy="1597253"/>
                <a:chOff x="320675" y="2416684"/>
                <a:chExt cx="7328155" cy="3072848"/>
              </a:xfrm>
            </p:grpSpPr>
            <p:sp>
              <p:nvSpPr>
                <p:cNvPr id="8" name="모서리가 둥근 직사각형 7"/>
                <p:cNvSpPr/>
                <p:nvPr/>
              </p:nvSpPr>
              <p:spPr>
                <a:xfrm>
                  <a:off x="320675" y="4581128"/>
                  <a:ext cx="2952328" cy="870677"/>
                </a:xfrm>
                <a:prstGeom prst="roundRect">
                  <a:avLst>
                    <a:gd name="adj" fmla="val 40546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9" name="모서리가 둥근 직사각형 8"/>
                <p:cNvSpPr/>
                <p:nvPr/>
              </p:nvSpPr>
              <p:spPr>
                <a:xfrm>
                  <a:off x="5869164" y="4581127"/>
                  <a:ext cx="1779666" cy="908405"/>
                </a:xfrm>
                <a:prstGeom prst="roundRect">
                  <a:avLst>
                    <a:gd name="adj" fmla="val 43514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  <p:sp>
              <p:nvSpPr>
                <p:cNvPr id="10" name="직사각형 9"/>
                <p:cNvSpPr/>
                <p:nvPr/>
              </p:nvSpPr>
              <p:spPr>
                <a:xfrm>
                  <a:off x="346913" y="4581128"/>
                  <a:ext cx="2941283" cy="86409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>
                      <a:solidFill>
                        <a:schemeClr val="accent2"/>
                      </a:solidFill>
                    </a:rPr>
                    <a:t>key_to_vel.cpp</a:t>
                  </a:r>
                  <a:endParaRPr lang="ko-KR" altLang="en-US" sz="700" b="1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1" name="직사각형 10"/>
                <p:cNvSpPr/>
                <p:nvPr/>
              </p:nvSpPr>
              <p:spPr>
                <a:xfrm>
                  <a:off x="5869163" y="4584420"/>
                  <a:ext cx="1762448" cy="864095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700" b="1" dirty="0" smtClean="0">
                      <a:solidFill>
                        <a:schemeClr val="accent2"/>
                      </a:solidFill>
                    </a:rPr>
                    <a:t>viewer.cpp</a:t>
                  </a:r>
                  <a:endParaRPr lang="ko-KR" altLang="en-US" sz="700" b="1" dirty="0">
                    <a:solidFill>
                      <a:schemeClr val="accent2"/>
                    </a:solidFill>
                  </a:endParaRPr>
                </a:p>
              </p:txBody>
            </p:sp>
            <p:grpSp>
              <p:nvGrpSpPr>
                <p:cNvPr id="12" name="그룹 11"/>
                <p:cNvGrpSpPr/>
                <p:nvPr/>
              </p:nvGrpSpPr>
              <p:grpSpPr>
                <a:xfrm>
                  <a:off x="3252158" y="2416684"/>
                  <a:ext cx="2066626" cy="2618646"/>
                  <a:chOff x="3252158" y="2426065"/>
                  <a:chExt cx="2066626" cy="2618646"/>
                </a:xfrm>
              </p:grpSpPr>
              <p:sp>
                <p:nvSpPr>
                  <p:cNvPr id="19" name="직사각형 18"/>
                  <p:cNvSpPr/>
                  <p:nvPr/>
                </p:nvSpPr>
                <p:spPr>
                  <a:xfrm>
                    <a:off x="3616099" y="2818769"/>
                    <a:ext cx="1577002" cy="792088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20" name="직사각형 19"/>
                  <p:cNvSpPr/>
                  <p:nvPr/>
                </p:nvSpPr>
                <p:spPr>
                  <a:xfrm>
                    <a:off x="3463682" y="2426065"/>
                    <a:ext cx="1855102" cy="2127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“/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k_v_vel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”</a:t>
                    </a:r>
                    <a:endParaRPr lang="ko-KR" altLang="en-US" sz="700" b="1" dirty="0">
                      <a:solidFill>
                        <a:schemeClr val="tx1"/>
                      </a:solidFill>
                    </a:endParaRPr>
                  </a:p>
                </p:txBody>
              </p:sp>
              <p:grpSp>
                <p:nvGrpSpPr>
                  <p:cNvPr id="21" name="그룹 20"/>
                  <p:cNvGrpSpPr/>
                  <p:nvPr/>
                </p:nvGrpSpPr>
                <p:grpSpPr>
                  <a:xfrm>
                    <a:off x="3760115" y="2891648"/>
                    <a:ext cx="1160746" cy="722083"/>
                    <a:chOff x="2627784" y="3427764"/>
                    <a:chExt cx="1160746" cy="722083"/>
                  </a:xfrm>
                </p:grpSpPr>
                <p:sp>
                  <p:nvSpPr>
                    <p:cNvPr id="23" name="왼쪽 중괄호 22"/>
                    <p:cNvSpPr/>
                    <p:nvPr/>
                  </p:nvSpPr>
                  <p:spPr>
                    <a:xfrm>
                      <a:off x="2627784" y="3554931"/>
                      <a:ext cx="216023" cy="391998"/>
                    </a:xfrm>
                    <a:prstGeom prst="leftBrace">
                      <a:avLst/>
                    </a:prstGeom>
                    <a:ln w="28575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700"/>
                    </a:p>
                  </p:txBody>
                </p:sp>
                <p:sp>
                  <p:nvSpPr>
                    <p:cNvPr id="24" name="TextBox 23"/>
                    <p:cNvSpPr txBox="1"/>
                    <p:nvPr/>
                  </p:nvSpPr>
                  <p:spPr>
                    <a:xfrm>
                      <a:off x="2843808" y="3427764"/>
                      <a:ext cx="944722" cy="722083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sz="700" dirty="0" smtClean="0"/>
                        <a:t>1.012</a:t>
                      </a:r>
                    </a:p>
                    <a:p>
                      <a:r>
                        <a:rPr lang="en-US" altLang="ko-KR" sz="700" dirty="0" smtClean="0"/>
                        <a:t>2.451</a:t>
                      </a:r>
                      <a:endParaRPr lang="ko-KR" altLang="en-US" sz="700" dirty="0"/>
                    </a:p>
                  </p:txBody>
                </p:sp>
              </p:grpSp>
              <p:sp>
                <p:nvSpPr>
                  <p:cNvPr id="22" name="자유형 21"/>
                  <p:cNvSpPr/>
                  <p:nvPr/>
                </p:nvSpPr>
                <p:spPr>
                  <a:xfrm>
                    <a:off x="3252158" y="3717033"/>
                    <a:ext cx="983412" cy="1327678"/>
                  </a:xfrm>
                  <a:custGeom>
                    <a:avLst/>
                    <a:gdLst>
                      <a:gd name="connsiteX0" fmla="*/ 0 w 983412"/>
                      <a:gd name="connsiteY0" fmla="*/ 2881223 h 2881666"/>
                      <a:gd name="connsiteX1" fmla="*/ 621102 w 983412"/>
                      <a:gd name="connsiteY1" fmla="*/ 2406770 h 2881666"/>
                      <a:gd name="connsiteX2" fmla="*/ 983412 w 983412"/>
                      <a:gd name="connsiteY2" fmla="*/ 0 h 28816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983412" h="2881666">
                        <a:moveTo>
                          <a:pt x="0" y="2881223"/>
                        </a:moveTo>
                        <a:cubicBezTo>
                          <a:pt x="228600" y="2884098"/>
                          <a:pt x="457200" y="2886974"/>
                          <a:pt x="621102" y="2406770"/>
                        </a:cubicBezTo>
                        <a:cubicBezTo>
                          <a:pt x="785004" y="1926566"/>
                          <a:pt x="884208" y="963283"/>
                          <a:pt x="983412" y="0"/>
                        </a:cubicBezTo>
                      </a:path>
                    </a:pathLst>
                  </a:custGeom>
                  <a:noFill/>
                  <a:ln>
                    <a:solidFill>
                      <a:srgbClr val="00B050"/>
                    </a:solidFill>
                    <a:headEnd type="none" w="med" len="med"/>
                    <a:tailEnd type="arrow" w="med" len="med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</p:grpSp>
            <p:grpSp>
              <p:nvGrpSpPr>
                <p:cNvPr id="13" name="그룹 12"/>
                <p:cNvGrpSpPr/>
                <p:nvPr/>
              </p:nvGrpSpPr>
              <p:grpSpPr>
                <a:xfrm>
                  <a:off x="610084" y="2416684"/>
                  <a:ext cx="2710479" cy="1184793"/>
                  <a:chOff x="3860027" y="2780928"/>
                  <a:chExt cx="2710479" cy="1184793"/>
                </a:xfrm>
              </p:grpSpPr>
              <p:sp>
                <p:nvSpPr>
                  <p:cNvPr id="15" name="직사각형 14"/>
                  <p:cNvSpPr/>
                  <p:nvPr/>
                </p:nvSpPr>
                <p:spPr>
                  <a:xfrm>
                    <a:off x="4258043" y="3325528"/>
                    <a:ext cx="2312463" cy="44629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altLang="ko-KR" sz="700" dirty="0" smtClean="0">
                        <a:solidFill>
                          <a:schemeClr val="tx1"/>
                        </a:solidFill>
                      </a:rPr>
                      <a:t>float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vel_linear</a:t>
                    </a:r>
                    <a:endParaRPr lang="en-US" altLang="ko-KR" sz="700" b="1" dirty="0" smtClean="0">
                      <a:solidFill>
                        <a:schemeClr val="tx1"/>
                      </a:solidFill>
                    </a:endParaRPr>
                  </a:p>
                  <a:p>
                    <a:r>
                      <a:rPr lang="en-US" altLang="ko-KR" sz="700" dirty="0" smtClean="0">
                        <a:solidFill>
                          <a:schemeClr val="tx1"/>
                        </a:solidFill>
                      </a:rPr>
                      <a:t>float</a:t>
                    </a:r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altLang="ko-KR" sz="700" b="1" dirty="0" err="1" smtClean="0">
                        <a:solidFill>
                          <a:schemeClr val="tx1"/>
                        </a:solidFill>
                      </a:rPr>
                      <a:t>vel_angular</a:t>
                    </a:r>
                    <a:endParaRPr lang="en-US" altLang="ko-KR" sz="700" b="1" dirty="0" smtClean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" name="왼쪽 중괄호 15"/>
                  <p:cNvSpPr/>
                  <p:nvPr/>
                </p:nvSpPr>
                <p:spPr>
                  <a:xfrm>
                    <a:off x="3945676" y="3352675"/>
                    <a:ext cx="216023" cy="391998"/>
                  </a:xfrm>
                  <a:prstGeom prst="leftBrac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  <p:sp>
                <p:nvSpPr>
                  <p:cNvPr id="17" name="직사각형 16"/>
                  <p:cNvSpPr/>
                  <p:nvPr/>
                </p:nvSpPr>
                <p:spPr>
                  <a:xfrm>
                    <a:off x="4258042" y="2780928"/>
                    <a:ext cx="1492194" cy="2127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ko-KR" sz="700" b="1" dirty="0" smtClean="0">
                        <a:solidFill>
                          <a:schemeClr val="tx1"/>
                        </a:solidFill>
                      </a:rPr>
                      <a:t>Vel.msg</a:t>
                    </a:r>
                    <a:endParaRPr lang="ko-KR" altLang="en-US" sz="7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" name="직사각형 17"/>
                  <p:cNvSpPr/>
                  <p:nvPr/>
                </p:nvSpPr>
                <p:spPr>
                  <a:xfrm>
                    <a:off x="3860027" y="3173633"/>
                    <a:ext cx="2664295" cy="792088"/>
                  </a:xfrm>
                  <a:prstGeom prst="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700"/>
                  </a:p>
                </p:txBody>
              </p:sp>
            </p:grpSp>
            <p:sp>
              <p:nvSpPr>
                <p:cNvPr id="14" name="자유형 13"/>
                <p:cNvSpPr/>
                <p:nvPr/>
              </p:nvSpPr>
              <p:spPr>
                <a:xfrm>
                  <a:off x="4649637" y="3708603"/>
                  <a:ext cx="1086929" cy="1376579"/>
                </a:xfrm>
                <a:custGeom>
                  <a:avLst/>
                  <a:gdLst>
                    <a:gd name="connsiteX0" fmla="*/ 0 w 1086928"/>
                    <a:gd name="connsiteY0" fmla="*/ 0 h 2410258"/>
                    <a:gd name="connsiteX1" fmla="*/ 319177 w 1086928"/>
                    <a:gd name="connsiteY1" fmla="*/ 2027207 h 2410258"/>
                    <a:gd name="connsiteX2" fmla="*/ 1086928 w 1086928"/>
                    <a:gd name="connsiteY2" fmla="*/ 2406770 h 2410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86928" h="2410258">
                      <a:moveTo>
                        <a:pt x="0" y="0"/>
                      </a:moveTo>
                      <a:cubicBezTo>
                        <a:pt x="69011" y="813039"/>
                        <a:pt x="138022" y="1626079"/>
                        <a:pt x="319177" y="2027207"/>
                      </a:cubicBezTo>
                      <a:cubicBezTo>
                        <a:pt x="500332" y="2428335"/>
                        <a:pt x="793630" y="2417552"/>
                        <a:pt x="1086928" y="2406770"/>
                      </a:cubicBezTo>
                    </a:path>
                  </a:pathLst>
                </a:custGeom>
                <a:noFill/>
                <a:ln>
                  <a:solidFill>
                    <a:srgbClr val="FF0000"/>
                  </a:solidFill>
                  <a:headEnd type="none" w="med" len="med"/>
                  <a:tailEnd type="arrow" w="med" len="me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700"/>
                </a:p>
              </p:txBody>
            </p:sp>
          </p:grpSp>
        </p:grpSp>
      </p:grpSp>
      <p:sp>
        <p:nvSpPr>
          <p:cNvPr id="27" name="TextBox 26"/>
          <p:cNvSpPr txBox="1"/>
          <p:nvPr/>
        </p:nvSpPr>
        <p:spPr>
          <a:xfrm>
            <a:off x="3464655" y="2708920"/>
            <a:ext cx="2298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bg1"/>
                </a:solidFill>
              </a:rPr>
              <a:t>ROSCORE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2962913" y="3676646"/>
            <a:ext cx="3103274" cy="466548"/>
            <a:chOff x="2962913" y="3676646"/>
            <a:chExt cx="3103274" cy="466548"/>
          </a:xfrm>
        </p:grpSpPr>
        <p:sp>
          <p:nvSpPr>
            <p:cNvPr id="28" name="설명선 1 27"/>
            <p:cNvSpPr/>
            <p:nvPr/>
          </p:nvSpPr>
          <p:spPr>
            <a:xfrm>
              <a:off x="2962913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1451"/>
                <a:gd name="adj4" fmla="val 116236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mem</a:t>
              </a:r>
              <a:endParaRPr lang="ko-KR" altLang="en-US" sz="1600" dirty="0"/>
            </a:p>
          </p:txBody>
        </p:sp>
        <p:sp>
          <p:nvSpPr>
            <p:cNvPr id="29" name="설명선 1 28"/>
            <p:cNvSpPr/>
            <p:nvPr/>
          </p:nvSpPr>
          <p:spPr>
            <a:xfrm>
              <a:off x="5369846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5534"/>
                <a:gd name="adj4" fmla="val -32861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bg1"/>
                  </a:solidFill>
                </a:rPr>
                <a:t>mem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0" name="설명선 1 29"/>
            <p:cNvSpPr/>
            <p:nvPr/>
          </p:nvSpPr>
          <p:spPr>
            <a:xfrm>
              <a:off x="3771350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5534"/>
                <a:gd name="adj4" fmla="val 68361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mem</a:t>
              </a:r>
              <a:endParaRPr lang="ko-KR" altLang="en-US" sz="1600" dirty="0"/>
            </a:p>
          </p:txBody>
        </p:sp>
        <p:sp>
          <p:nvSpPr>
            <p:cNvPr id="31" name="설명선 1 30"/>
            <p:cNvSpPr/>
            <p:nvPr/>
          </p:nvSpPr>
          <p:spPr>
            <a:xfrm>
              <a:off x="4570665" y="3676646"/>
              <a:ext cx="696341" cy="466548"/>
            </a:xfrm>
            <a:prstGeom prst="borderCallout1">
              <a:avLst>
                <a:gd name="adj1" fmla="val -5749"/>
                <a:gd name="adj2" fmla="val 51853"/>
                <a:gd name="adj3" fmla="val -83492"/>
                <a:gd name="adj4" fmla="val 25957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>
                  <a:solidFill>
                    <a:schemeClr val="tx1"/>
                  </a:solidFill>
                </a:rPr>
                <a:t>mem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32" name="사각형 설명선 31"/>
          <p:cNvSpPr/>
          <p:nvPr/>
        </p:nvSpPr>
        <p:spPr>
          <a:xfrm>
            <a:off x="4248141" y="4544177"/>
            <a:ext cx="755653" cy="597476"/>
          </a:xfrm>
          <a:prstGeom prst="wedgeRectCallout">
            <a:avLst>
              <a:gd name="adj1" fmla="val 37510"/>
              <a:gd name="adj2" fmla="val -156637"/>
            </a:avLst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2735528" y="1916832"/>
            <a:ext cx="3733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지금은 나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192.168.1.3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에 있어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22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4129</TotalTime>
  <Words>1145</Words>
  <Application>Microsoft Office PowerPoint</Application>
  <PresentationFormat>화면 슬라이드 쇼(4:3)</PresentationFormat>
  <Paragraphs>305</Paragraphs>
  <Slides>44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45" baseType="lpstr">
      <vt:lpstr>Office 테마</vt:lpstr>
      <vt:lpstr>PowerPoint 프레젠테이션</vt:lpstr>
      <vt:lpstr>TB3 자율주행 1기 일정</vt:lpstr>
      <vt:lpstr>오늘의 순서</vt:lpstr>
      <vt:lpstr>저번 강의 요약 1/6</vt:lpstr>
      <vt:lpstr>저번 강의 요약 2/6</vt:lpstr>
      <vt:lpstr>저번 강의 요약 3/6</vt:lpstr>
      <vt:lpstr>저번 강의 요약 4/6</vt:lpstr>
      <vt:lpstr>저번 강의 요약 5/6</vt:lpstr>
      <vt:lpstr>저번 강의 요약 6/6</vt:lpstr>
      <vt:lpstr>ROS 필수 스킬 체크표</vt:lpstr>
      <vt:lpstr>2. 남의 ROS Package를 개조해 보자</vt:lpstr>
      <vt:lpstr>2.1 예제 소스 다시 체험</vt:lpstr>
      <vt:lpstr>2.1 예제 소스 다시 체험</vt:lpstr>
      <vt:lpstr>ROS Wiki 란?</vt:lpstr>
      <vt:lpstr>2.2 예제 소스 다운로드</vt:lpstr>
      <vt:lpstr>2.2 예제 소스 다운로드</vt:lpstr>
      <vt:lpstr>2.2 예제 소스 다운로드</vt:lpstr>
      <vt:lpstr>2.3 예제 소스 빌드</vt:lpstr>
      <vt:lpstr>Q. 그런데 왜 이미 깔려 있는 걸     또 다운받았지요?</vt:lpstr>
      <vt:lpstr>2.4 예제 소스 실행</vt:lpstr>
      <vt:lpstr>2.5 예제 소스 개조</vt:lpstr>
      <vt:lpstr>2.5 예제 소스 개조</vt:lpstr>
      <vt:lpstr>2.6 예제 소스 개조 2nd- 퀴즈</vt:lpstr>
      <vt:lpstr>2.6 예제 소스 개조 2nd - 답</vt:lpstr>
      <vt:lpstr>2.7 ROS 명령어로 놀아 봅시다</vt:lpstr>
      <vt:lpstr>여기까지의 요약</vt:lpstr>
      <vt:lpstr>5분 휴식</vt:lpstr>
      <vt:lpstr>ROS 필수 스킬 체크표</vt:lpstr>
      <vt:lpstr>3. ROS Package를 만들어낼 수 있다</vt:lpstr>
      <vt:lpstr>3.1 ROS Package 구조</vt:lpstr>
      <vt:lpstr>3.2 catkin workspace 구조</vt:lpstr>
      <vt:lpstr>3.2 catkin workspace 구조</vt:lpstr>
      <vt:lpstr>3.2 catkin workspace 구조</vt:lpstr>
      <vt:lpstr>3.2 catkin workspace 구조</vt:lpstr>
      <vt:lpstr>3.2 catkin workspace 구조</vt:lpstr>
      <vt:lpstr>3.3 ROS 가 깔린 곳</vt:lpstr>
      <vt:lpstr>3.4 ROS Package 만들기</vt:lpstr>
      <vt:lpstr>3.4 ROS Package 만들기</vt:lpstr>
      <vt:lpstr>5분 휴식</vt:lpstr>
      <vt:lpstr>ROS 필수 스킬 체크표</vt:lpstr>
      <vt:lpstr>숙제</vt:lpstr>
      <vt:lpstr>마무리</vt:lpstr>
      <vt:lpstr>다음주 필요한 것들</vt:lpstr>
      <vt:lpstr>끝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Nakasian</dc:creator>
  <cp:lastModifiedBy>Platform</cp:lastModifiedBy>
  <cp:revision>227</cp:revision>
  <dcterms:created xsi:type="dcterms:W3CDTF">2017-03-04T12:08:10Z</dcterms:created>
  <dcterms:modified xsi:type="dcterms:W3CDTF">2017-04-19T11:51:14Z</dcterms:modified>
</cp:coreProperties>
</file>

<file path=docProps/thumbnail.jpeg>
</file>